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b5e2f040a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8b5e2f040a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ba9b30c1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ba9b30c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5ba9b30c1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b35ee8c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b35ee8c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8b35ee8c3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b35ee8c37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b35ee8c37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8b35ee8c37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4fa84381a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4fa84381a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e4fa84381a_1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4fa84381a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4fa84381a_1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e4fa84381a_1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ba9b30c1c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ba9b30c1c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5ba9b30c1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4fa84381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4fa84381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e4fa84381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4fa84381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4fa84381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4fa84381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4fa84381a_1_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4fa84381a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Steve Wade - Platform Lead for Mettle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What is Mettle</a:t>
            </a:r>
            <a:endParaRPr u="sng">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Mettle is the free digital business account by NatWest that helps small businesses get paid faster and better manage their finances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use GitOps?</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Chose Flux CD as the Platform Team wanted to leverage a tool that worked with the existing pipeline (Concourse CI)</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concentrate on building assets to test in specific environments. Having an agent automate the deployment process.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improve security and auditability. Separation of Concerns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change?</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Was using Concourse CI. Biggest challenge was the concourse is imperative (concourse had the ability to CRUD on any cluster). It was a security 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Overall feeling?</a:t>
            </a:r>
            <a:endParaRPr u="sng">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Both the Platform Team and the wider Engineering Team love what GitOps has enabled. The Platform Team’s biggest principle when implementing Platform v2 was a self-service platform for developers. We want to get out their way and let them innovate. GitOps has helped us achieve this.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The Platform Team is responsible for the creation and deployment of the infrastructure and the Kubernetes clusters. However, now we are empowering the developers to write their own Terraform code to deploy some resources they require to run their microservice, whether that simply be a HelmRelease for Flux or an S3 bucket their microservice requires for storage. We provide our own Terraform modules to simplify this and to ensure best practices are kept.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Before leveraging GitOps we were deploying rogue/in-accurate manifests into the clusters due to not having any linting in our Concourse pipelines for Kubernetes manifests.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Benefits</a:t>
            </a:r>
            <a:endParaRPr u="sng">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Frequency of deployments is up 75%</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Developers are spending 65% less time on non development tasks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Deployment speed increased 50%</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Decreased recovery time to just 20 minutes</a:t>
            </a:r>
            <a:br>
              <a:rPr lang="en-US">
                <a:solidFill>
                  <a:schemeClr val="dk1"/>
                </a:solidFill>
              </a:rPr>
            </a:b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4fa84381a_0_1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4fa84381a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4fa84381a_0_1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4fa84381a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4fa84381a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4fa84381a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e4fa84381a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4fa84381a_0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4fa84381a_0_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e4fa84381a_0_2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401125" y="190933"/>
            <a:ext cx="85206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Font typeface="Proxima Nova"/>
              <a:buNone/>
              <a:defRPr>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a:off x="311700" y="1536633"/>
            <a:ext cx="8520600" cy="4555200"/>
          </a:xfrm>
          <a:prstGeom prst="rect">
            <a:avLst/>
          </a:prstGeom>
        </p:spPr>
        <p:txBody>
          <a:bodyPr anchorCtr="0" anchor="t" bIns="45700" lIns="91425" spcFirstLastPara="1" rIns="91425" wrap="square" tIns="45700">
            <a:no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3" name="Google Shape;83;p13"/>
          <p:cNvSpPr txBox="1"/>
          <p:nvPr>
            <p:ph idx="12" type="sldNum"/>
          </p:nvPr>
        </p:nvSpPr>
        <p:spPr>
          <a:xfrm>
            <a:off x="8548658" y="63192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6"/>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5" name="Google Shape;95;p1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1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Montserrat"/>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1" name="Google Shape;101;p17"/>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7"/>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8"/>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8"/>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19"/>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19"/>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31800" lvl="0" marL="457200" rtl="0" algn="l">
              <a:spcBef>
                <a:spcPts val="640"/>
              </a:spcBef>
              <a:spcAft>
                <a:spcPts val="0"/>
              </a:spcAft>
              <a:buClr>
                <a:schemeClr val="dk1"/>
              </a:buClr>
              <a:buSzPts val="3200"/>
              <a:buChar char="•"/>
              <a:defRPr/>
            </a:lvl1pPr>
            <a:lvl2pPr indent="-406400" lvl="1" marL="914400" rtl="0" algn="l">
              <a:spcBef>
                <a:spcPts val="560"/>
              </a:spcBef>
              <a:spcAft>
                <a:spcPts val="0"/>
              </a:spcAft>
              <a:buClr>
                <a:schemeClr val="dk1"/>
              </a:buClr>
              <a:buSzPts val="2800"/>
              <a:buChar char="–"/>
              <a:defRPr/>
            </a:lvl2pPr>
            <a:lvl3pPr indent="-381000" lvl="2" marL="1371600" rtl="0" algn="l">
              <a:spcBef>
                <a:spcPts val="480"/>
              </a:spcBef>
              <a:spcAft>
                <a:spcPts val="0"/>
              </a:spcAft>
              <a:buClr>
                <a:schemeClr val="dk1"/>
              </a:buClr>
              <a:buSzPts val="2400"/>
              <a:buChar char="•"/>
              <a:defRPr/>
            </a:lvl3pPr>
            <a:lvl4pPr indent="-355600" lvl="3" marL="1828800" rtl="0" algn="l">
              <a:spcBef>
                <a:spcPts val="400"/>
              </a:spcBef>
              <a:spcAft>
                <a:spcPts val="0"/>
              </a:spcAft>
              <a:buClr>
                <a:schemeClr val="dk1"/>
              </a:buClr>
              <a:buSzPts val="2000"/>
              <a:buChar char="–"/>
              <a:defRPr/>
            </a:lvl4pPr>
            <a:lvl5pPr indent="-355600" lvl="4" marL="2286000" rtl="0" algn="l">
              <a:spcBef>
                <a:spcPts val="400"/>
              </a:spcBef>
              <a:spcAft>
                <a:spcPts val="0"/>
              </a:spcAft>
              <a:buClr>
                <a:schemeClr val="dk1"/>
              </a:buClr>
              <a:buSzPts val="2000"/>
              <a:buChar char="»"/>
              <a:defRPr/>
            </a:lvl5pPr>
            <a:lvl6pPr indent="-355600" lvl="5" marL="2743200" rtl="0" algn="l">
              <a:spcBef>
                <a:spcPts val="400"/>
              </a:spcBef>
              <a:spcAft>
                <a:spcPts val="0"/>
              </a:spcAft>
              <a:buClr>
                <a:schemeClr val="dk1"/>
              </a:buClr>
              <a:buSzPts val="2000"/>
              <a:buChar char="•"/>
              <a:defRPr/>
            </a:lvl6pPr>
            <a:lvl7pPr indent="-355600" lvl="6" marL="3200400" rtl="0" algn="l">
              <a:spcBef>
                <a:spcPts val="400"/>
              </a:spcBef>
              <a:spcAft>
                <a:spcPts val="0"/>
              </a:spcAft>
              <a:buClr>
                <a:schemeClr val="dk1"/>
              </a:buClr>
              <a:buSzPts val="2000"/>
              <a:buChar char="•"/>
              <a:defRPr/>
            </a:lvl7pPr>
            <a:lvl8pPr indent="-355600" lvl="7" marL="3657600" rtl="0" algn="l">
              <a:spcBef>
                <a:spcPts val="400"/>
              </a:spcBef>
              <a:spcAft>
                <a:spcPts val="0"/>
              </a:spcAft>
              <a:buClr>
                <a:schemeClr val="dk1"/>
              </a:buClr>
              <a:buSzPts val="2000"/>
              <a:buChar char="•"/>
              <a:defRPr/>
            </a:lvl8pPr>
            <a:lvl9pPr indent="-355600" lvl="8" marL="4114800" rtl="0" algn="l">
              <a:spcBef>
                <a:spcPts val="400"/>
              </a:spcBef>
              <a:spcAft>
                <a:spcPts val="0"/>
              </a:spcAft>
              <a:buClr>
                <a:schemeClr val="dk1"/>
              </a:buClr>
              <a:buSzPts val="20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5" name="Google Shape;115;p20"/>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6" name="Google Shape;116;p2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2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2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2" name="Google Shape;122;p2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3" name="Google Shape;123;p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4" name="Google Shape;124;p2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5" name="Google Shape;125;p2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2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2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2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23"/>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3"/>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5" name="Google Shape;135;p23"/>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6" name="Google Shape;136;p2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2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24"/>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2" name="Google Shape;142;p24"/>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3" name="Google Shape;143;p24"/>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4"/>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5"/>
          <p:cNvSpPr txBox="1"/>
          <p:nvPr>
            <p:ph idx="1" type="body"/>
          </p:nvPr>
        </p:nvSpPr>
        <p:spPr>
          <a:xfrm rot="5400000">
            <a:off x="2227385"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9" name="Google Shape;149;p2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2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2" name="Shape 152"/>
        <p:cNvGrpSpPr/>
        <p:nvPr/>
      </p:nvGrpSpPr>
      <p:grpSpPr>
        <a:xfrm>
          <a:off x="0" y="0"/>
          <a:ext cx="0" cy="0"/>
          <a:chOff x="0" y="0"/>
          <a:chExt cx="0" cy="0"/>
        </a:xfrm>
      </p:grpSpPr>
      <p:sp>
        <p:nvSpPr>
          <p:cNvPr id="153" name="Google Shape;153;p2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5" name="Google Shape;155;p2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6" name="Google Shape;156;p2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7" name="Google Shape;157;p2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2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2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2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2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3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3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31"/>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6" name="Google Shape;176;p31"/>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7" name="Google Shape;177;p3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3"/>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3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34"/>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7" name="Google Shape;187;p3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35"/>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35"/>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35"/>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3" name="Google Shape;193;p3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36"/>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96" name="Google Shape;196;p3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37"/>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37"/>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3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3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hyperlink" Target="http://creativecommons.org/licenses/by-nc-sa/4.0/" TargetMode="Externa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4.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1.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408634"/>
            <a:ext cx="3429144" cy="4154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6" name="Google Shape;86;p14"/>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4"/>
          <p:cNvSpPr txBox="1"/>
          <p:nvPr/>
        </p:nvSpPr>
        <p:spPr>
          <a:xfrm>
            <a:off x="1168930" y="6408634"/>
            <a:ext cx="3429000" cy="41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88" name="Google Shape;88;p14"/>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0" name="Google Shape;160;p2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61" name="Google Shape;161;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hyperlink" Target="http://martinfowler.com/bliki/BlueGreenDeployment.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hyperlink" Target="https://www.weave.works/blog/gitops-git-push-all-the-thing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24.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24.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 Id="rId4" Type="http://schemas.openxmlformats.org/officeDocument/2006/relationships/hyperlink" Target="https://www.gitops.tech/#what-is-gitop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hyperlink" Target="https://github.com/gitops-working-group/gitops-working-grou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ctrTitle"/>
          </p:nvPr>
        </p:nvSpPr>
        <p:spPr>
          <a:xfrm>
            <a:off x="685800" y="1231483"/>
            <a:ext cx="7772400" cy="1470025"/>
          </a:xfrm>
          <a:prstGeom prst="rect">
            <a:avLst/>
          </a:prstGeom>
          <a:noFill/>
          <a:ln>
            <a:noFill/>
          </a:ln>
        </p:spPr>
        <p:txBody>
          <a:bodyPr anchorCtr="0" anchor="t" bIns="32125" lIns="64275" spcFirstLastPara="1" rIns="64275" wrap="square" tIns="32125">
            <a:noAutofit/>
          </a:bodyPr>
          <a:lstStyle/>
          <a:p>
            <a:pPr indent="0" lvl="0" marL="0" rtl="0" algn="ctr">
              <a:spcBef>
                <a:spcPts val="0"/>
              </a:spcBef>
              <a:spcAft>
                <a:spcPts val="0"/>
              </a:spcAft>
              <a:buClr>
                <a:schemeClr val="dk1"/>
              </a:buClr>
              <a:buSzPts val="3600"/>
              <a:buFont typeface="Montserrat"/>
              <a:buNone/>
            </a:pPr>
            <a:r>
              <a:rPr lang="en-US" sz="3600"/>
              <a:t>Cloud Computing and Big Data</a:t>
            </a:r>
            <a:br>
              <a:rPr lang="en-US" sz="3600"/>
            </a:br>
            <a:br>
              <a:rPr lang="en-US" sz="3959"/>
            </a:br>
            <a:r>
              <a:rPr lang="en-US" sz="3959"/>
              <a:t>Containers and </a:t>
            </a:r>
            <a:br>
              <a:rPr lang="en-US" sz="3959"/>
            </a:br>
            <a:r>
              <a:rPr lang="en-US" sz="3959"/>
              <a:t>cloud native DevOps</a:t>
            </a:r>
            <a:endParaRPr sz="3959"/>
          </a:p>
        </p:txBody>
      </p:sp>
      <p:sp>
        <p:nvSpPr>
          <p:cNvPr id="208" name="Google Shape;208;p39"/>
          <p:cNvSpPr txBox="1"/>
          <p:nvPr>
            <p:ph idx="1" type="subTitle"/>
          </p:nvPr>
        </p:nvSpPr>
        <p:spPr>
          <a:xfrm>
            <a:off x="1371824" y="4162310"/>
            <a:ext cx="6400354" cy="1752451"/>
          </a:xfrm>
          <a:prstGeom prst="rect">
            <a:avLst/>
          </a:prstGeom>
          <a:noFill/>
          <a:ln>
            <a:noFill/>
          </a:ln>
        </p:spPr>
        <p:txBody>
          <a:bodyPr anchorCtr="0" anchor="t" bIns="32125" lIns="64275" spcFirstLastPara="1" rIns="64275" wrap="square" tIns="32125">
            <a:noAutofit/>
          </a:bodyPr>
          <a:lstStyle/>
          <a:p>
            <a:pPr indent="0" lvl="0" marL="0" rtl="0" algn="ctr">
              <a:lnSpc>
                <a:spcPct val="80000"/>
              </a:lnSpc>
              <a:spcBef>
                <a:spcPts val="0"/>
              </a:spcBef>
              <a:spcAft>
                <a:spcPts val="0"/>
              </a:spcAft>
              <a:buClr>
                <a:srgbClr val="888888"/>
              </a:buClr>
              <a:buSzPts val="2960"/>
              <a:buNone/>
            </a:pPr>
            <a:r>
              <a:rPr lang="en-US" sz="2960"/>
              <a:t>Oxford University </a:t>
            </a:r>
            <a:endParaRPr/>
          </a:p>
          <a:p>
            <a:pPr indent="0" lvl="0" marL="0" rtl="0" algn="ctr">
              <a:lnSpc>
                <a:spcPct val="80000"/>
              </a:lnSpc>
              <a:spcBef>
                <a:spcPts val="592"/>
              </a:spcBef>
              <a:spcAft>
                <a:spcPts val="0"/>
              </a:spcAft>
              <a:buClr>
                <a:srgbClr val="888888"/>
              </a:buClr>
              <a:buSzPts val="2960"/>
              <a:buNone/>
            </a:pPr>
            <a:r>
              <a:rPr lang="en-US" sz="2960"/>
              <a:t>Software Engineering Programme</a:t>
            </a:r>
            <a:endParaRPr sz="2960"/>
          </a:p>
          <a:p>
            <a:pPr indent="0" lvl="0" marL="0" rtl="0" algn="ctr">
              <a:lnSpc>
                <a:spcPct val="80000"/>
              </a:lnSpc>
              <a:spcBef>
                <a:spcPts val="592"/>
              </a:spcBef>
              <a:spcAft>
                <a:spcPts val="0"/>
              </a:spcAft>
              <a:buClr>
                <a:srgbClr val="888888"/>
              </a:buClr>
              <a:buSzPts val="2960"/>
              <a:buNone/>
            </a:pPr>
            <a:r>
              <a:rPr lang="en-US" sz="2960"/>
              <a:t>July 2021</a:t>
            </a:r>
            <a:endParaRPr sz="29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Cloud Native Computing Foundation</a:t>
            </a:r>
            <a:endParaRPr sz="3959"/>
          </a:p>
        </p:txBody>
      </p:sp>
      <p:sp>
        <p:nvSpPr>
          <p:cNvPr id="272" name="Google Shape;272;p4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new definition of “Cloud Native”</a:t>
            </a:r>
            <a:endParaRPr/>
          </a:p>
          <a:p>
            <a:pPr indent="-285750" lvl="1" marL="742950" rtl="0" algn="l">
              <a:spcBef>
                <a:spcPts val="560"/>
              </a:spcBef>
              <a:spcAft>
                <a:spcPts val="0"/>
              </a:spcAft>
              <a:buClr>
                <a:schemeClr val="dk1"/>
              </a:buClr>
              <a:buSzPts val="2800"/>
              <a:buChar char="–"/>
            </a:pPr>
            <a:r>
              <a:rPr lang="en-US"/>
              <a:t>Container Packaged</a:t>
            </a:r>
            <a:endParaRPr/>
          </a:p>
          <a:p>
            <a:pPr indent="-285750" lvl="1" marL="742950" rtl="0" algn="l">
              <a:spcBef>
                <a:spcPts val="560"/>
              </a:spcBef>
              <a:spcAft>
                <a:spcPts val="0"/>
              </a:spcAft>
              <a:buClr>
                <a:schemeClr val="dk1"/>
              </a:buClr>
              <a:buSzPts val="2800"/>
              <a:buChar char="–"/>
            </a:pPr>
            <a:r>
              <a:rPr lang="en-US"/>
              <a:t>Dynamically Managed</a:t>
            </a:r>
            <a:endParaRPr/>
          </a:p>
          <a:p>
            <a:pPr indent="-285750" lvl="1" marL="742950" rtl="0" algn="l">
              <a:spcBef>
                <a:spcPts val="560"/>
              </a:spcBef>
              <a:spcAft>
                <a:spcPts val="0"/>
              </a:spcAft>
              <a:buClr>
                <a:schemeClr val="dk1"/>
              </a:buClr>
              <a:buSzPts val="2800"/>
              <a:buChar char="–"/>
            </a:pPr>
            <a:r>
              <a:rPr lang="en-US"/>
              <a:t>Micro-Service oriented</a:t>
            </a:r>
            <a:endParaRPr/>
          </a:p>
        </p:txBody>
      </p:sp>
      <p:pic>
        <p:nvPicPr>
          <p:cNvPr id="273" name="Google Shape;273;p48"/>
          <p:cNvPicPr preferRelativeResize="0"/>
          <p:nvPr/>
        </p:nvPicPr>
        <p:blipFill rotWithShape="1">
          <a:blip r:embed="rId3">
            <a:alphaModFix/>
          </a:blip>
          <a:srcRect b="0" l="0" r="0" t="0"/>
          <a:stretch/>
        </p:blipFill>
        <p:spPr>
          <a:xfrm>
            <a:off x="1389475" y="3776350"/>
            <a:ext cx="5908801" cy="254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on top of LXC</a:t>
            </a:r>
            <a:endParaRPr/>
          </a:p>
        </p:txBody>
      </p:sp>
      <p:sp>
        <p:nvSpPr>
          <p:cNvPr id="279" name="Google Shape;279;p4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Docker adds several things to LXC and containerization:</a:t>
            </a:r>
            <a:endParaRPr/>
          </a:p>
          <a:p>
            <a:pPr indent="-285750" lvl="1" marL="742950" rtl="0" algn="l">
              <a:lnSpc>
                <a:spcPct val="90000"/>
              </a:lnSpc>
              <a:spcBef>
                <a:spcPts val="518"/>
              </a:spcBef>
              <a:spcAft>
                <a:spcPts val="0"/>
              </a:spcAft>
              <a:buClr>
                <a:schemeClr val="dk1"/>
              </a:buClr>
              <a:buSzPts val="2590"/>
              <a:buChar char="–"/>
            </a:pPr>
            <a:r>
              <a:rPr lang="en-US" sz="2590"/>
              <a:t>Copy on write filesystem</a:t>
            </a:r>
            <a:endParaRPr sz="2590"/>
          </a:p>
          <a:p>
            <a:pPr indent="-228600" lvl="2" marL="1143000" rtl="0" algn="l">
              <a:lnSpc>
                <a:spcPct val="90000"/>
              </a:lnSpc>
              <a:spcBef>
                <a:spcPts val="444"/>
              </a:spcBef>
              <a:spcAft>
                <a:spcPts val="0"/>
              </a:spcAft>
              <a:buClr>
                <a:schemeClr val="dk1"/>
              </a:buClr>
              <a:buSzPts val="2220"/>
              <a:buChar char="•"/>
            </a:pPr>
            <a:r>
              <a:rPr lang="en-US" sz="2220"/>
              <a:t>Layered images and the ability to extend machines easily</a:t>
            </a:r>
            <a:endParaRPr/>
          </a:p>
          <a:p>
            <a:pPr indent="-285750" lvl="1" marL="742950" rtl="0" algn="l">
              <a:lnSpc>
                <a:spcPct val="90000"/>
              </a:lnSpc>
              <a:spcBef>
                <a:spcPts val="518"/>
              </a:spcBef>
              <a:spcAft>
                <a:spcPts val="0"/>
              </a:spcAft>
              <a:buClr>
                <a:schemeClr val="dk1"/>
              </a:buClr>
              <a:buSzPts val="2590"/>
              <a:buChar char="–"/>
            </a:pPr>
            <a:r>
              <a:rPr lang="en-US" sz="2590"/>
              <a:t>Simple textual config file</a:t>
            </a:r>
            <a:endParaRPr/>
          </a:p>
          <a:p>
            <a:pPr indent="-285750" lvl="1" marL="742950" rtl="0" algn="l">
              <a:lnSpc>
                <a:spcPct val="90000"/>
              </a:lnSpc>
              <a:spcBef>
                <a:spcPts val="518"/>
              </a:spcBef>
              <a:spcAft>
                <a:spcPts val="0"/>
              </a:spcAft>
              <a:buClr>
                <a:schemeClr val="dk1"/>
              </a:buClr>
              <a:buSzPts val="2590"/>
              <a:buChar char="–"/>
            </a:pPr>
            <a:r>
              <a:rPr lang="en-US" sz="2590"/>
              <a:t>Portable deployment across machines</a:t>
            </a:r>
            <a:endParaRPr/>
          </a:p>
          <a:p>
            <a:pPr indent="-228600" lvl="2" marL="1143000" rtl="0" algn="l">
              <a:lnSpc>
                <a:spcPct val="90000"/>
              </a:lnSpc>
              <a:spcBef>
                <a:spcPts val="444"/>
              </a:spcBef>
              <a:spcAft>
                <a:spcPts val="0"/>
              </a:spcAft>
              <a:buClr>
                <a:schemeClr val="dk1"/>
              </a:buClr>
              <a:buSzPts val="2220"/>
              <a:buChar char="•"/>
            </a:pPr>
            <a:r>
              <a:rPr lang="en-US" sz="2220"/>
              <a:t>Creating an ecosystem of images</a:t>
            </a:r>
            <a:endParaRPr/>
          </a:p>
          <a:p>
            <a:pPr indent="-285750" lvl="1" marL="742950" rtl="0" algn="l">
              <a:lnSpc>
                <a:spcPct val="90000"/>
              </a:lnSpc>
              <a:spcBef>
                <a:spcPts val="518"/>
              </a:spcBef>
              <a:spcAft>
                <a:spcPts val="0"/>
              </a:spcAft>
              <a:buClr>
                <a:schemeClr val="dk1"/>
              </a:buClr>
              <a:buSzPts val="2590"/>
              <a:buChar char="–"/>
            </a:pPr>
            <a:r>
              <a:rPr lang="en-US" sz="2590"/>
              <a:t>Application centric</a:t>
            </a:r>
            <a:endParaRPr/>
          </a:p>
          <a:p>
            <a:pPr indent="-228600" lvl="2" marL="1143000" rtl="0" algn="l">
              <a:lnSpc>
                <a:spcPct val="90000"/>
              </a:lnSpc>
              <a:spcBef>
                <a:spcPts val="444"/>
              </a:spcBef>
              <a:spcAft>
                <a:spcPts val="0"/>
              </a:spcAft>
              <a:buClr>
                <a:schemeClr val="dk1"/>
              </a:buClr>
              <a:buSzPts val="2220"/>
              <a:buChar char="•"/>
            </a:pPr>
            <a:r>
              <a:rPr lang="en-US" sz="2220"/>
              <a:t>Each VM is a process (roughly speaking)</a:t>
            </a:r>
            <a:endParaRPr/>
          </a:p>
          <a:p>
            <a:pPr indent="-285750" lvl="1" marL="742950" rtl="0" algn="l">
              <a:lnSpc>
                <a:spcPct val="90000"/>
              </a:lnSpc>
              <a:spcBef>
                <a:spcPts val="518"/>
              </a:spcBef>
              <a:spcAft>
                <a:spcPts val="0"/>
              </a:spcAft>
              <a:buClr>
                <a:schemeClr val="dk1"/>
              </a:buClr>
              <a:buSzPts val="2590"/>
              <a:buChar char="–"/>
            </a:pPr>
            <a:r>
              <a:rPr lang="en-US" sz="2590"/>
              <a:t>Plus others (auto-build, etc)</a:t>
            </a:r>
            <a:endParaRPr sz="259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Why Docker?</a:t>
            </a:r>
            <a:endParaRPr/>
          </a:p>
        </p:txBody>
      </p:sp>
      <p:sp>
        <p:nvSpPr>
          <p:cNvPr id="285" name="Google Shape;285;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a:t>
            </a:r>
            <a:r>
              <a:rPr i="1" lang="en-US"/>
              <a:t>ecosystem </a:t>
            </a:r>
            <a:r>
              <a:rPr lang="en-US"/>
              <a:t>has created a </a:t>
            </a:r>
            <a:r>
              <a:rPr i="1" lang="en-US"/>
              <a:t> network effect</a:t>
            </a:r>
            <a:endParaRPr/>
          </a:p>
          <a:p>
            <a:pPr indent="-342900" lvl="0" marL="342900" rtl="0" algn="l">
              <a:spcBef>
                <a:spcPts val="640"/>
              </a:spcBef>
              <a:spcAft>
                <a:spcPts val="0"/>
              </a:spcAft>
              <a:buClr>
                <a:schemeClr val="dk1"/>
              </a:buClr>
              <a:buSzPts val="3200"/>
              <a:buChar char="•"/>
            </a:pPr>
            <a:r>
              <a:rPr lang="en-US"/>
              <a:t>Metcalfe’s Law states</a:t>
            </a:r>
            <a:endParaRPr/>
          </a:p>
          <a:p>
            <a:pPr indent="-285750" lvl="1" marL="742950" rtl="0" algn="l">
              <a:spcBef>
                <a:spcPts val="560"/>
              </a:spcBef>
              <a:spcAft>
                <a:spcPts val="0"/>
              </a:spcAft>
              <a:buClr>
                <a:schemeClr val="dk1"/>
              </a:buClr>
              <a:buSzPts val="2800"/>
              <a:buChar char="–"/>
            </a:pPr>
            <a:r>
              <a:rPr lang="en-US"/>
              <a:t>the value of a telecommunications network is proportional to the square of the number of connected users of the system </a:t>
            </a:r>
            <a:endParaRPr/>
          </a:p>
          <a:p>
            <a:pPr indent="-342900" lvl="0" marL="342900" rtl="0" algn="l">
              <a:spcBef>
                <a:spcPts val="640"/>
              </a:spcBef>
              <a:spcAft>
                <a:spcPts val="0"/>
              </a:spcAft>
              <a:buClr>
                <a:schemeClr val="dk1"/>
              </a:buClr>
              <a:buSzPts val="3200"/>
              <a:buChar char="•"/>
            </a:pPr>
            <a:r>
              <a:rPr lang="en-US"/>
              <a:t>There is surely a corollary for ecosystems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How does Docker work?</a:t>
            </a:r>
            <a:endParaRPr/>
          </a:p>
        </p:txBody>
      </p:sp>
      <p:pic>
        <p:nvPicPr>
          <p:cNvPr id="291" name="Google Shape;291;p51"/>
          <p:cNvPicPr preferRelativeResize="0"/>
          <p:nvPr/>
        </p:nvPicPr>
        <p:blipFill rotWithShape="1">
          <a:blip r:embed="rId3">
            <a:alphaModFix/>
          </a:blip>
          <a:srcRect b="0" l="0" r="0" t="0"/>
          <a:stretch/>
        </p:blipFill>
        <p:spPr>
          <a:xfrm>
            <a:off x="0" y="1295400"/>
            <a:ext cx="9144000" cy="4762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Dockerfile</a:t>
            </a:r>
            <a:endParaRPr/>
          </a:p>
        </p:txBody>
      </p:sp>
      <p:pic>
        <p:nvPicPr>
          <p:cNvPr id="297" name="Google Shape;297;p52"/>
          <p:cNvPicPr preferRelativeResize="0"/>
          <p:nvPr/>
        </p:nvPicPr>
        <p:blipFill rotWithShape="1">
          <a:blip r:embed="rId3">
            <a:alphaModFix/>
          </a:blip>
          <a:srcRect b="0" l="0" r="0" t="0"/>
          <a:stretch/>
        </p:blipFill>
        <p:spPr>
          <a:xfrm>
            <a:off x="546034" y="1323220"/>
            <a:ext cx="7504643" cy="47409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Some simple Docker commands</a:t>
            </a:r>
            <a:endParaRPr sz="3959"/>
          </a:p>
        </p:txBody>
      </p:sp>
      <p:sp>
        <p:nvSpPr>
          <p:cNvPr id="303" name="Google Shape;303;p5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apt-get install docker.io</a:t>
            </a:r>
            <a:endParaRPr/>
          </a:p>
          <a:p>
            <a:pPr indent="-342900" lvl="0" marL="342900" rtl="0" algn="l">
              <a:spcBef>
                <a:spcPts val="640"/>
              </a:spcBef>
              <a:spcAft>
                <a:spcPts val="0"/>
              </a:spcAft>
              <a:buClr>
                <a:schemeClr val="dk1"/>
              </a:buClr>
              <a:buSzPts val="3200"/>
              <a:buChar char="•"/>
            </a:pPr>
            <a:r>
              <a:rPr lang="en-US"/>
              <a:t>docker pull ubuntu</a:t>
            </a:r>
            <a:endParaRPr/>
          </a:p>
          <a:p>
            <a:pPr indent="-342900" lvl="0" marL="342900" rtl="0" algn="l">
              <a:spcBef>
                <a:spcPts val="640"/>
              </a:spcBef>
              <a:spcAft>
                <a:spcPts val="0"/>
              </a:spcAft>
              <a:buClr>
                <a:schemeClr val="dk1"/>
              </a:buClr>
              <a:buSzPts val="3200"/>
              <a:buChar char="•"/>
            </a:pPr>
            <a:r>
              <a:rPr lang="en-US"/>
              <a:t>docker run –t –i ubuntu /bin/bash</a:t>
            </a:r>
            <a:endParaRPr/>
          </a:p>
          <a:p>
            <a:pPr indent="-342900" lvl="0" marL="342900" rtl="0" algn="l">
              <a:spcBef>
                <a:spcPts val="640"/>
              </a:spcBef>
              <a:spcAft>
                <a:spcPts val="0"/>
              </a:spcAft>
              <a:buClr>
                <a:schemeClr val="dk1"/>
              </a:buClr>
              <a:buSzPts val="3200"/>
              <a:buChar char="•"/>
            </a:pPr>
            <a:r>
              <a:rPr lang="en-US"/>
              <a:t>docker ps</a:t>
            </a:r>
            <a:endParaRPr/>
          </a:p>
          <a:p>
            <a:pPr indent="-342900" lvl="0" marL="342900" rtl="0" algn="l">
              <a:spcBef>
                <a:spcPts val="640"/>
              </a:spcBef>
              <a:spcAft>
                <a:spcPts val="0"/>
              </a:spcAft>
              <a:buClr>
                <a:schemeClr val="dk1"/>
              </a:buClr>
              <a:buSzPts val="3200"/>
              <a:buChar char="•"/>
            </a:pPr>
            <a:r>
              <a:rPr lang="en-US"/>
              <a:t>docker commit funky_freo image</a:t>
            </a:r>
            <a:endParaRPr/>
          </a:p>
          <a:p>
            <a:pPr indent="-342900" lvl="0" marL="342900" rtl="0" algn="l">
              <a:spcBef>
                <a:spcPts val="640"/>
              </a:spcBef>
              <a:spcAft>
                <a:spcPts val="0"/>
              </a:spcAft>
              <a:buClr>
                <a:schemeClr val="dk1"/>
              </a:buClr>
              <a:buSzPts val="3200"/>
              <a:buChar char="•"/>
            </a:pPr>
            <a:r>
              <a:rPr lang="en-US"/>
              <a:t>docker push image</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Compose</a:t>
            </a:r>
            <a:endParaRPr/>
          </a:p>
        </p:txBody>
      </p:sp>
      <p:sp>
        <p:nvSpPr>
          <p:cNvPr id="309" name="Google Shape;309;p5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way of configuring multiple Docker containers</a:t>
            </a:r>
            <a:endParaRPr/>
          </a:p>
          <a:p>
            <a:pPr indent="-285750" lvl="1" marL="742950" rtl="0" algn="l">
              <a:spcBef>
                <a:spcPts val="560"/>
              </a:spcBef>
              <a:spcAft>
                <a:spcPts val="0"/>
              </a:spcAft>
              <a:buClr>
                <a:schemeClr val="dk1"/>
              </a:buClr>
              <a:buSzPts val="2800"/>
              <a:buChar char="–"/>
            </a:pPr>
            <a:r>
              <a:rPr lang="en-US"/>
              <a:t>Solves security issues</a:t>
            </a:r>
            <a:endParaRPr/>
          </a:p>
          <a:p>
            <a:pPr indent="-228600" lvl="2" marL="1143000" rtl="0" algn="l">
              <a:spcBef>
                <a:spcPts val="480"/>
              </a:spcBef>
              <a:spcAft>
                <a:spcPts val="0"/>
              </a:spcAft>
              <a:buClr>
                <a:schemeClr val="dk1"/>
              </a:buClr>
              <a:buSzPts val="2400"/>
              <a:buChar char="•"/>
            </a:pPr>
            <a:r>
              <a:rPr lang="en-US"/>
              <a:t>Shouldn’t put secrets in Dockerfile or Docker image</a:t>
            </a:r>
            <a:endParaRPr/>
          </a:p>
          <a:p>
            <a:pPr indent="-285750" lvl="1" marL="742950" rtl="0" algn="l">
              <a:spcBef>
                <a:spcPts val="560"/>
              </a:spcBef>
              <a:spcAft>
                <a:spcPts val="0"/>
              </a:spcAft>
              <a:buClr>
                <a:schemeClr val="dk1"/>
              </a:buClr>
              <a:buSzPts val="2800"/>
              <a:buChar char="–"/>
            </a:pPr>
            <a:r>
              <a:rPr lang="en-US"/>
              <a:t>Manages dependencies between containers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docker-compose.yml</a:t>
            </a:r>
            <a:endParaRPr/>
          </a:p>
        </p:txBody>
      </p:sp>
      <p:pic>
        <p:nvPicPr>
          <p:cNvPr id="315" name="Google Shape;315;p55"/>
          <p:cNvPicPr preferRelativeResize="0"/>
          <p:nvPr/>
        </p:nvPicPr>
        <p:blipFill rotWithShape="1">
          <a:blip r:embed="rId3">
            <a:alphaModFix/>
          </a:blip>
          <a:srcRect b="0" l="0" r="0" t="0"/>
          <a:stretch/>
        </p:blipFill>
        <p:spPr>
          <a:xfrm>
            <a:off x="1937752" y="1257299"/>
            <a:ext cx="5288154" cy="506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Machine</a:t>
            </a:r>
            <a:endParaRPr/>
          </a:p>
        </p:txBody>
      </p:sp>
      <p:sp>
        <p:nvSpPr>
          <p:cNvPr id="321" name="Google Shape;321;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docker servers</a:t>
            </a:r>
            <a:endParaRPr/>
          </a:p>
          <a:p>
            <a:pPr indent="-285750" lvl="1" marL="742950" rtl="0" algn="l">
              <a:spcBef>
                <a:spcPts val="560"/>
              </a:spcBef>
              <a:spcAft>
                <a:spcPts val="0"/>
              </a:spcAft>
              <a:buClr>
                <a:schemeClr val="dk1"/>
              </a:buClr>
              <a:buSzPts val="2800"/>
              <a:buChar char="–"/>
            </a:pPr>
            <a:r>
              <a:rPr lang="en-US"/>
              <a:t>e.g. VirtualBox, Amazon, DigitalOcean</a:t>
            </a:r>
            <a:endParaRPr/>
          </a:p>
          <a:p>
            <a:pPr indent="-285750" lvl="1" marL="742950" rtl="0" algn="l">
              <a:spcBef>
                <a:spcPts val="560"/>
              </a:spcBef>
              <a:spcAft>
                <a:spcPts val="0"/>
              </a:spcAft>
              <a:buClr>
                <a:schemeClr val="dk1"/>
              </a:buClr>
              <a:buSzPts val="2800"/>
              <a:buChar char="–"/>
            </a:pPr>
            <a:r>
              <a:rPr lang="en-US"/>
              <a:t>Let’s you start/stop and configure Docker to talk to the remote server</a:t>
            </a:r>
            <a:endParaRPr/>
          </a:p>
          <a:p>
            <a:pPr indent="-222250" lvl="1" marL="742950" rtl="0" algn="l">
              <a:spcBef>
                <a:spcPts val="560"/>
              </a:spcBef>
              <a:spcAft>
                <a:spcPts val="0"/>
              </a:spcAft>
              <a:buSzPts val="1800"/>
              <a:buChar char="–"/>
            </a:pPr>
            <a:r>
              <a:rPr lang="en-US"/>
              <a:t>Unfortunately Docker-Machine is no longer maintained :-(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Orchestration</a:t>
            </a:r>
            <a:endParaRPr/>
          </a:p>
        </p:txBody>
      </p:sp>
      <p:sp>
        <p:nvSpPr>
          <p:cNvPr id="327" name="Google Shape;327;p5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What does an Operating System do?</a:t>
            </a:r>
            <a:endParaRPr/>
          </a:p>
          <a:p>
            <a:pPr indent="-285750" lvl="1" marL="742950" rtl="0" algn="l">
              <a:spcBef>
                <a:spcPts val="480"/>
              </a:spcBef>
              <a:spcAft>
                <a:spcPts val="0"/>
              </a:spcAft>
              <a:buClr>
                <a:schemeClr val="dk1"/>
              </a:buClr>
              <a:buSzPts val="2400"/>
              <a:buChar char="–"/>
            </a:pPr>
            <a:r>
              <a:rPr lang="en-US" sz="2400"/>
              <a:t>Manages processes</a:t>
            </a:r>
            <a:endParaRPr/>
          </a:p>
          <a:p>
            <a:pPr indent="-285750" lvl="1" marL="742950" rtl="0" algn="l">
              <a:spcBef>
                <a:spcPts val="480"/>
              </a:spcBef>
              <a:spcAft>
                <a:spcPts val="0"/>
              </a:spcAft>
              <a:buClr>
                <a:schemeClr val="dk1"/>
              </a:buClr>
              <a:buSzPts val="2400"/>
              <a:buChar char="–"/>
            </a:pPr>
            <a:r>
              <a:rPr lang="en-US" sz="2400"/>
              <a:t>Co-ordinates the processes access to resources</a:t>
            </a:r>
            <a:endParaRPr/>
          </a:p>
          <a:p>
            <a:pPr indent="-228600" lvl="2" marL="1143000" rtl="0" algn="l">
              <a:spcBef>
                <a:spcPts val="400"/>
              </a:spcBef>
              <a:spcAft>
                <a:spcPts val="0"/>
              </a:spcAft>
              <a:buClr>
                <a:schemeClr val="dk1"/>
              </a:buClr>
              <a:buSzPts val="2000"/>
              <a:buChar char="•"/>
            </a:pPr>
            <a:r>
              <a:rPr lang="en-US" sz="2000"/>
              <a:t>CPUs</a:t>
            </a:r>
            <a:endParaRPr/>
          </a:p>
          <a:p>
            <a:pPr indent="-228600" lvl="2" marL="1143000" rtl="0" algn="l">
              <a:spcBef>
                <a:spcPts val="400"/>
              </a:spcBef>
              <a:spcAft>
                <a:spcPts val="0"/>
              </a:spcAft>
              <a:buClr>
                <a:schemeClr val="dk1"/>
              </a:buClr>
              <a:buSzPts val="2000"/>
              <a:buChar char="•"/>
            </a:pPr>
            <a:r>
              <a:rPr lang="en-US" sz="2000"/>
              <a:t>Memory</a:t>
            </a:r>
            <a:endParaRPr/>
          </a:p>
          <a:p>
            <a:pPr indent="-228600" lvl="2" marL="1143000" rtl="0" algn="l">
              <a:spcBef>
                <a:spcPts val="400"/>
              </a:spcBef>
              <a:spcAft>
                <a:spcPts val="0"/>
              </a:spcAft>
              <a:buClr>
                <a:schemeClr val="dk1"/>
              </a:buClr>
              <a:buSzPts val="2000"/>
              <a:buChar char="•"/>
            </a:pPr>
            <a:r>
              <a:rPr lang="en-US" sz="2000"/>
              <a:t>Disk</a:t>
            </a:r>
            <a:endParaRPr/>
          </a:p>
          <a:p>
            <a:pPr indent="-228600" lvl="2" marL="1143000" rtl="0" algn="l">
              <a:spcBef>
                <a:spcPts val="400"/>
              </a:spcBef>
              <a:spcAft>
                <a:spcPts val="0"/>
              </a:spcAft>
              <a:buClr>
                <a:schemeClr val="dk1"/>
              </a:buClr>
              <a:buSzPts val="2000"/>
              <a:buChar char="•"/>
            </a:pPr>
            <a:r>
              <a:rPr lang="en-US" sz="2000"/>
              <a:t>Devices</a:t>
            </a:r>
            <a:endParaRPr/>
          </a:p>
          <a:p>
            <a:pPr indent="-285750" lvl="1" marL="742950" rtl="0" algn="l">
              <a:spcBef>
                <a:spcPts val="480"/>
              </a:spcBef>
              <a:spcAft>
                <a:spcPts val="0"/>
              </a:spcAft>
              <a:buClr>
                <a:schemeClr val="dk1"/>
              </a:buClr>
              <a:buSzPts val="2400"/>
              <a:buChar char="–"/>
            </a:pPr>
            <a:r>
              <a:rPr lang="en-US" sz="2400"/>
              <a:t>Fairness and priority between processes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Contents</a:t>
            </a:r>
            <a:endParaRPr/>
          </a:p>
        </p:txBody>
      </p:sp>
      <p:sp>
        <p:nvSpPr>
          <p:cNvPr id="214" name="Google Shape;214;p4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Containers</a:t>
            </a:r>
            <a:endParaRPr/>
          </a:p>
          <a:p>
            <a:pPr indent="-342900" lvl="0" marL="342900" rtl="0" algn="l">
              <a:spcBef>
                <a:spcPts val="640"/>
              </a:spcBef>
              <a:spcAft>
                <a:spcPts val="0"/>
              </a:spcAft>
              <a:buClr>
                <a:schemeClr val="dk1"/>
              </a:buClr>
              <a:buSzPts val="3200"/>
              <a:buChar char="•"/>
            </a:pPr>
            <a:r>
              <a:rPr lang="en-US"/>
              <a:t>History and Approach</a:t>
            </a:r>
            <a:endParaRPr/>
          </a:p>
          <a:p>
            <a:pPr indent="-342900" lvl="0" marL="342900" rtl="0" algn="l">
              <a:spcBef>
                <a:spcPts val="640"/>
              </a:spcBef>
              <a:spcAft>
                <a:spcPts val="0"/>
              </a:spcAft>
              <a:buClr>
                <a:schemeClr val="dk1"/>
              </a:buClr>
              <a:buSzPts val="3200"/>
              <a:buChar char="•"/>
            </a:pPr>
            <a:r>
              <a:rPr lang="en-US"/>
              <a:t>Docker</a:t>
            </a:r>
            <a:endParaRPr/>
          </a:p>
          <a:p>
            <a:pPr indent="-342900" lvl="0" marL="342900" rtl="0" algn="l">
              <a:spcBef>
                <a:spcPts val="640"/>
              </a:spcBef>
              <a:spcAft>
                <a:spcPts val="0"/>
              </a:spcAft>
              <a:buClr>
                <a:schemeClr val="dk1"/>
              </a:buClr>
              <a:buSzPts val="3200"/>
              <a:buChar char="•"/>
            </a:pPr>
            <a:r>
              <a:rPr lang="en-US"/>
              <a:t>Docker ecosystem</a:t>
            </a:r>
            <a:endParaRPr/>
          </a:p>
          <a:p>
            <a:pPr indent="-342900" lvl="0" marL="342900" rtl="0" algn="l">
              <a:spcBef>
                <a:spcPts val="640"/>
              </a:spcBef>
              <a:spcAft>
                <a:spcPts val="0"/>
              </a:spcAft>
              <a:buClr>
                <a:schemeClr val="dk1"/>
              </a:buClr>
              <a:buSzPts val="3200"/>
              <a:buChar char="•"/>
            </a:pPr>
            <a:r>
              <a:rPr lang="en-US"/>
              <a:t>PaaS in a container model</a:t>
            </a:r>
            <a:endParaRPr/>
          </a:p>
          <a:p>
            <a:pPr indent="-342900" lvl="0" marL="342900" rtl="0" algn="l">
              <a:spcBef>
                <a:spcPts val="640"/>
              </a:spcBef>
              <a:spcAft>
                <a:spcPts val="0"/>
              </a:spcAft>
              <a:buClr>
                <a:schemeClr val="dk1"/>
              </a:buClr>
              <a:buSzPts val="3200"/>
              <a:buChar char="•"/>
            </a:pPr>
            <a:r>
              <a:rPr lang="en-US"/>
              <a:t>Futures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8"/>
          <p:cNvPicPr preferRelativeResize="0"/>
          <p:nvPr/>
        </p:nvPicPr>
        <p:blipFill rotWithShape="1">
          <a:blip r:embed="rId3">
            <a:alphaModFix/>
          </a:blip>
          <a:srcRect b="0" l="0" r="0" t="0"/>
          <a:stretch/>
        </p:blipFill>
        <p:spPr>
          <a:xfrm>
            <a:off x="0" y="304800"/>
            <a:ext cx="9144000" cy="62425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Datacenter Operating System</a:t>
            </a:r>
            <a:br>
              <a:rPr lang="en-US" sz="3959"/>
            </a:br>
            <a:r>
              <a:rPr lang="en-US" sz="2430"/>
              <a:t>aka Container Orchestration</a:t>
            </a:r>
            <a:endParaRPr sz="3959"/>
          </a:p>
        </p:txBody>
      </p:sp>
      <p:sp>
        <p:nvSpPr>
          <p:cNvPr id="338" name="Google Shape;338;p5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the placement of containers</a:t>
            </a:r>
            <a:endParaRPr/>
          </a:p>
          <a:p>
            <a:pPr indent="-285750" lvl="1" marL="742950" rtl="0" algn="l">
              <a:spcBef>
                <a:spcPts val="560"/>
              </a:spcBef>
              <a:spcAft>
                <a:spcPts val="0"/>
              </a:spcAft>
              <a:buClr>
                <a:schemeClr val="dk1"/>
              </a:buClr>
              <a:buSzPts val="2800"/>
              <a:buChar char="–"/>
            </a:pPr>
            <a:r>
              <a:rPr lang="en-US"/>
              <a:t>Access to resources</a:t>
            </a:r>
            <a:endParaRPr/>
          </a:p>
          <a:p>
            <a:pPr indent="-285750" lvl="1" marL="742950" rtl="0" algn="l">
              <a:spcBef>
                <a:spcPts val="560"/>
              </a:spcBef>
              <a:spcAft>
                <a:spcPts val="0"/>
              </a:spcAft>
              <a:buClr>
                <a:schemeClr val="dk1"/>
              </a:buClr>
              <a:buSzPts val="2800"/>
              <a:buChar char="–"/>
            </a:pPr>
            <a:r>
              <a:rPr lang="en-US"/>
              <a:t>Configuration and networking</a:t>
            </a:r>
            <a:endParaRPr/>
          </a:p>
          <a:p>
            <a:pPr indent="-285750" lvl="1" marL="742950" rtl="0" algn="l">
              <a:spcBef>
                <a:spcPts val="560"/>
              </a:spcBef>
              <a:spcAft>
                <a:spcPts val="0"/>
              </a:spcAft>
              <a:buClr>
                <a:schemeClr val="dk1"/>
              </a:buClr>
              <a:buSzPts val="2800"/>
              <a:buChar char="–"/>
            </a:pPr>
            <a:r>
              <a:rPr lang="en-US"/>
              <a:t>Moves containers</a:t>
            </a:r>
            <a:endParaRPr/>
          </a:p>
          <a:p>
            <a:pPr indent="-285750" lvl="1" marL="742950" rtl="0" algn="l">
              <a:spcBef>
                <a:spcPts val="560"/>
              </a:spcBef>
              <a:spcAft>
                <a:spcPts val="0"/>
              </a:spcAft>
              <a:buClr>
                <a:schemeClr val="dk1"/>
              </a:buClr>
              <a:buSzPts val="2800"/>
              <a:buChar char="–"/>
            </a:pPr>
            <a:r>
              <a:rPr lang="en-US"/>
              <a:t>Load balances across containers</a:t>
            </a:r>
            <a:endParaRPr/>
          </a:p>
          <a:p>
            <a:pPr indent="-342900" lvl="0" marL="342900" rtl="0" algn="l">
              <a:spcBef>
                <a:spcPts val="640"/>
              </a:spcBef>
              <a:spcAft>
                <a:spcPts val="0"/>
              </a:spcAft>
              <a:buClr>
                <a:schemeClr val="dk1"/>
              </a:buClr>
              <a:buSzPts val="3200"/>
              <a:buChar char="•"/>
            </a:pPr>
            <a:r>
              <a:rPr lang="en-US"/>
              <a:t>Effectively creating a single OS across a cloud</a:t>
            </a:r>
            <a:endParaRPr/>
          </a:p>
          <a:p>
            <a:pPr indent="-285750" lvl="1" marL="742950" rtl="0" algn="l">
              <a:spcBef>
                <a:spcPts val="560"/>
              </a:spcBef>
              <a:spcAft>
                <a:spcPts val="0"/>
              </a:spcAft>
              <a:buClr>
                <a:schemeClr val="dk1"/>
              </a:buClr>
              <a:buSzPts val="2800"/>
              <a:buChar char="–"/>
            </a:pPr>
            <a:r>
              <a:rPr lang="en-US"/>
              <a:t>Containers vs Processes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Apache Mesos</a:t>
            </a:r>
            <a:endParaRPr/>
          </a:p>
        </p:txBody>
      </p:sp>
      <p:pic>
        <p:nvPicPr>
          <p:cNvPr id="344" name="Google Shape;344;p60"/>
          <p:cNvPicPr preferRelativeResize="0"/>
          <p:nvPr/>
        </p:nvPicPr>
        <p:blipFill rotWithShape="1">
          <a:blip r:embed="rId3">
            <a:alphaModFix/>
          </a:blip>
          <a:srcRect b="0" l="0" r="0" t="0"/>
          <a:stretch/>
        </p:blipFill>
        <p:spPr>
          <a:xfrm>
            <a:off x="695159" y="1417638"/>
            <a:ext cx="7379368" cy="49695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Netflix Titus</a:t>
            </a:r>
            <a:endParaRPr/>
          </a:p>
        </p:txBody>
      </p:sp>
      <p:pic>
        <p:nvPicPr>
          <p:cNvPr id="350" name="Google Shape;350;p61"/>
          <p:cNvPicPr preferRelativeResize="0"/>
          <p:nvPr/>
        </p:nvPicPr>
        <p:blipFill rotWithShape="1">
          <a:blip r:embed="rId3">
            <a:alphaModFix/>
          </a:blip>
          <a:srcRect b="0" l="0" r="0" t="0"/>
          <a:stretch/>
        </p:blipFill>
        <p:spPr>
          <a:xfrm>
            <a:off x="457199" y="2414768"/>
            <a:ext cx="7102195" cy="4053765"/>
          </a:xfrm>
          <a:prstGeom prst="rect">
            <a:avLst/>
          </a:prstGeom>
          <a:noFill/>
          <a:ln>
            <a:noFill/>
          </a:ln>
        </p:spPr>
      </p:pic>
      <p:sp>
        <p:nvSpPr>
          <p:cNvPr id="351" name="Google Shape;351;p61"/>
          <p:cNvSpPr txBox="1"/>
          <p:nvPr/>
        </p:nvSpPr>
        <p:spPr>
          <a:xfrm>
            <a:off x="660400" y="1214438"/>
            <a:ext cx="583194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Running on 5000 AWS instances (m4.4xlarge and r3.8xlarge)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Three regions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 containers running at any time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1,000,000 containers launched </a:t>
            </a:r>
            <a:endParaRPr sz="1800">
              <a:solidFill>
                <a:schemeClr val="dk1"/>
              </a:solidFill>
              <a:latin typeface="Calibri"/>
              <a:ea typeface="Calibri"/>
              <a:cs typeface="Calibri"/>
              <a:sym typeface="Calibri"/>
            </a:endParaRPr>
          </a:p>
        </p:txBody>
      </p:sp>
      <p:sp>
        <p:nvSpPr>
          <p:cNvPr id="352" name="Google Shape;352;p61"/>
          <p:cNvSpPr/>
          <p:nvPr/>
        </p:nvSpPr>
        <p:spPr>
          <a:xfrm>
            <a:off x="4206345" y="6526481"/>
            <a:ext cx="4572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https://www.infoq.com/news/2017/07/netflix-titus</a:t>
            </a:r>
            <a:endParaRPr sz="1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Montserrat"/>
              <a:buNone/>
            </a:pPr>
            <a:r>
              <a:rPr lang="en-US"/>
              <a:t>Kubernetes</a:t>
            </a:r>
            <a:endParaRPr/>
          </a:p>
        </p:txBody>
      </p:sp>
      <p:sp>
        <p:nvSpPr>
          <p:cNvPr id="358" name="Google Shape;358;p62"/>
          <p:cNvSpPr txBox="1"/>
          <p:nvPr>
            <p:ph idx="1" type="body"/>
          </p:nvPr>
        </p:nvSpPr>
        <p:spPr>
          <a:xfrm>
            <a:off x="375635" y="1600200"/>
            <a:ext cx="3625398"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Open Source cluster management of containers</a:t>
            </a:r>
            <a:endParaRPr/>
          </a:p>
          <a:p>
            <a:pPr indent="-342900" lvl="0" marL="342900" rtl="0" algn="l">
              <a:spcBef>
                <a:spcPts val="480"/>
              </a:spcBef>
              <a:spcAft>
                <a:spcPts val="0"/>
              </a:spcAft>
              <a:buClr>
                <a:schemeClr val="dk1"/>
              </a:buClr>
              <a:buSzPts val="2400"/>
              <a:buChar char="•"/>
            </a:pPr>
            <a:r>
              <a:rPr lang="en-US" sz="2400"/>
              <a:t>From Google, but separate from the Borg project</a:t>
            </a:r>
            <a:endParaRPr sz="2400"/>
          </a:p>
        </p:txBody>
      </p:sp>
      <p:pic>
        <p:nvPicPr>
          <p:cNvPr id="359" name="Google Shape;359;p62"/>
          <p:cNvPicPr preferRelativeResize="0"/>
          <p:nvPr/>
        </p:nvPicPr>
        <p:blipFill rotWithShape="1">
          <a:blip r:embed="rId3">
            <a:alphaModFix/>
          </a:blip>
          <a:srcRect b="0" l="0" r="0" t="0"/>
          <a:stretch/>
        </p:blipFill>
        <p:spPr>
          <a:xfrm>
            <a:off x="4480665" y="274637"/>
            <a:ext cx="4520249" cy="55012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Pods</a:t>
            </a:r>
            <a:endParaRPr/>
          </a:p>
        </p:txBody>
      </p:sp>
      <p:pic>
        <p:nvPicPr>
          <p:cNvPr id="365" name="Google Shape;365;p63"/>
          <p:cNvPicPr preferRelativeResize="0"/>
          <p:nvPr/>
        </p:nvPicPr>
        <p:blipFill rotWithShape="1">
          <a:blip r:embed="rId3">
            <a:alphaModFix/>
          </a:blip>
          <a:srcRect b="0" l="0" r="0" t="0"/>
          <a:stretch/>
        </p:blipFill>
        <p:spPr>
          <a:xfrm>
            <a:off x="769930" y="1523999"/>
            <a:ext cx="3745237" cy="3984295"/>
          </a:xfrm>
          <a:prstGeom prst="rect">
            <a:avLst/>
          </a:prstGeom>
          <a:noFill/>
          <a:ln>
            <a:noFill/>
          </a:ln>
        </p:spPr>
      </p:pic>
      <p:sp>
        <p:nvSpPr>
          <p:cNvPr id="366" name="Google Shape;366;p63"/>
          <p:cNvSpPr/>
          <p:nvPr/>
        </p:nvSpPr>
        <p:spPr>
          <a:xfrm>
            <a:off x="4841460" y="1872400"/>
            <a:ext cx="3845340"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Pod encapsulates an application container (or, in some cases, multiple containers), storage resources, a unique network IP, and options that govern how the container(s) should run.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Pod represents a unit of deployment: a single instance of an application in Kubernetes, which might consist of either a single container or a small number of containers that are tightly coupled and that share 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Services</a:t>
            </a:r>
            <a:endParaRPr/>
          </a:p>
        </p:txBody>
      </p:sp>
      <p:sp>
        <p:nvSpPr>
          <p:cNvPr id="372" name="Google Shape;372;p6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An abstract exposure of pods</a:t>
            </a:r>
            <a:endParaRPr/>
          </a:p>
          <a:p>
            <a:pPr indent="-342900" lvl="0" marL="342900" rtl="0" algn="l">
              <a:spcBef>
                <a:spcPts val="640"/>
              </a:spcBef>
              <a:spcAft>
                <a:spcPts val="0"/>
              </a:spcAft>
              <a:buClr>
                <a:schemeClr val="dk1"/>
              </a:buClr>
              <a:buSzPts val="3200"/>
              <a:buChar char="•"/>
            </a:pPr>
            <a:r>
              <a:rPr lang="en-US"/>
              <a:t>Pods die and are recreated, replicated</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US"/>
              <a:t>“A Kubernetes Service is an abstraction which defines a logical set of Pods and a policy by which to access them”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Volumes</a:t>
            </a:r>
            <a:endParaRPr/>
          </a:p>
        </p:txBody>
      </p:sp>
      <p:sp>
        <p:nvSpPr>
          <p:cNvPr id="378" name="Google Shape;378;p6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persistent virtual disk that belongs to a Pod</a:t>
            </a:r>
            <a:endParaRPr/>
          </a:p>
          <a:p>
            <a:pPr indent="-342900" lvl="0" marL="342900" rtl="0" algn="l">
              <a:spcBef>
                <a:spcPts val="640"/>
              </a:spcBef>
              <a:spcAft>
                <a:spcPts val="0"/>
              </a:spcAft>
              <a:buClr>
                <a:schemeClr val="dk1"/>
              </a:buClr>
              <a:buSzPts val="3200"/>
              <a:buChar char="•"/>
            </a:pPr>
            <a:r>
              <a:rPr lang="en-US"/>
              <a:t>Shares data between containers </a:t>
            </a:r>
            <a:endParaRPr/>
          </a:p>
          <a:p>
            <a:pPr indent="-342900" lvl="0" marL="342900" rtl="0" algn="l">
              <a:spcBef>
                <a:spcPts val="640"/>
              </a:spcBef>
              <a:spcAft>
                <a:spcPts val="0"/>
              </a:spcAft>
              <a:buClr>
                <a:schemeClr val="dk1"/>
              </a:buClr>
              <a:buSzPts val="3200"/>
              <a:buChar char="•"/>
            </a:pPr>
            <a:r>
              <a:rPr lang="en-US"/>
              <a:t>Lives longer than a container, but no longer than the pod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Namespaces	</a:t>
            </a:r>
            <a:endParaRPr/>
          </a:p>
        </p:txBody>
      </p:sp>
      <p:sp>
        <p:nvSpPr>
          <p:cNvPr id="384" name="Google Shape;384;p6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virtual cluster</a:t>
            </a:r>
            <a:endParaRPr/>
          </a:p>
          <a:p>
            <a:pPr indent="-342900" lvl="0" marL="342900" rtl="0" algn="l">
              <a:spcBef>
                <a:spcPts val="640"/>
              </a:spcBef>
              <a:spcAft>
                <a:spcPts val="0"/>
              </a:spcAft>
              <a:buClr>
                <a:schemeClr val="dk1"/>
              </a:buClr>
              <a:buSzPts val="3200"/>
              <a:buChar char="•"/>
            </a:pPr>
            <a:r>
              <a:rPr lang="en-US"/>
              <a:t>Names must be unique inside namespaces, can be the same across different namespaces</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KOPS </a:t>
            </a:r>
            <a:endParaRPr/>
          </a:p>
        </p:txBody>
      </p:sp>
      <p:pic>
        <p:nvPicPr>
          <p:cNvPr id="390" name="Google Shape;390;p67"/>
          <p:cNvPicPr preferRelativeResize="0"/>
          <p:nvPr/>
        </p:nvPicPr>
        <p:blipFill rotWithShape="1">
          <a:blip r:embed="rId3">
            <a:alphaModFix/>
          </a:blip>
          <a:srcRect b="0" l="0" r="0" t="0"/>
          <a:stretch/>
        </p:blipFill>
        <p:spPr>
          <a:xfrm>
            <a:off x="0" y="274638"/>
            <a:ext cx="9144000" cy="5840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Sharing of resources</a:t>
            </a:r>
            <a:br>
              <a:rPr lang="en-US" sz="3959"/>
            </a:br>
            <a:r>
              <a:rPr lang="en-US" sz="3959"/>
              <a:t>vs Isolation</a:t>
            </a:r>
            <a:endParaRPr sz="3959"/>
          </a:p>
        </p:txBody>
      </p:sp>
      <p:cxnSp>
        <p:nvCxnSpPr>
          <p:cNvPr id="220" name="Google Shape;220;p41"/>
          <p:cNvCxnSpPr/>
          <p:nvPr/>
        </p:nvCxnSpPr>
        <p:spPr>
          <a:xfrm rot="10800000">
            <a:off x="1210235" y="1583765"/>
            <a:ext cx="0" cy="4258235"/>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221" name="Google Shape;221;p41"/>
          <p:cNvCxnSpPr/>
          <p:nvPr/>
        </p:nvCxnSpPr>
        <p:spPr>
          <a:xfrm flipH="1" rot="10800000">
            <a:off x="1243107" y="5841999"/>
            <a:ext cx="6899836" cy="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222" name="Google Shape;222;p41"/>
          <p:cNvSpPr txBox="1"/>
          <p:nvPr/>
        </p:nvSpPr>
        <p:spPr>
          <a:xfrm rot="-5400000">
            <a:off x="69777" y="3180700"/>
            <a:ext cx="15875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More isolation</a:t>
            </a:r>
            <a:endParaRPr b="1" sz="1800">
              <a:solidFill>
                <a:schemeClr val="dk1"/>
              </a:solidFill>
              <a:latin typeface="Calibri"/>
              <a:ea typeface="Calibri"/>
              <a:cs typeface="Calibri"/>
              <a:sym typeface="Calibri"/>
            </a:endParaRPr>
          </a:p>
        </p:txBody>
      </p:sp>
      <p:sp>
        <p:nvSpPr>
          <p:cNvPr id="223" name="Google Shape;223;p41"/>
          <p:cNvSpPr txBox="1"/>
          <p:nvPr/>
        </p:nvSpPr>
        <p:spPr>
          <a:xfrm>
            <a:off x="4753027" y="5863698"/>
            <a:ext cx="33899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Better resource utilisation</a:t>
            </a:r>
            <a:endParaRPr b="1" sz="1800">
              <a:solidFill>
                <a:schemeClr val="dk1"/>
              </a:solidFill>
              <a:latin typeface="Calibri"/>
              <a:ea typeface="Calibri"/>
              <a:cs typeface="Calibri"/>
              <a:sym typeface="Calibri"/>
            </a:endParaRPr>
          </a:p>
        </p:txBody>
      </p:sp>
      <p:sp>
        <p:nvSpPr>
          <p:cNvPr id="224" name="Google Shape;224;p41"/>
          <p:cNvSpPr txBox="1"/>
          <p:nvPr/>
        </p:nvSpPr>
        <p:spPr>
          <a:xfrm>
            <a:off x="1374588" y="1667443"/>
            <a:ext cx="2267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data centre</a:t>
            </a:r>
            <a:endParaRPr sz="1800">
              <a:solidFill>
                <a:schemeClr val="dk1"/>
              </a:solidFill>
              <a:latin typeface="Calibri"/>
              <a:ea typeface="Calibri"/>
              <a:cs typeface="Calibri"/>
              <a:sym typeface="Calibri"/>
            </a:endParaRPr>
          </a:p>
        </p:txBody>
      </p:sp>
      <p:sp>
        <p:nvSpPr>
          <p:cNvPr id="225" name="Google Shape;225;p41"/>
          <p:cNvSpPr txBox="1"/>
          <p:nvPr/>
        </p:nvSpPr>
        <p:spPr>
          <a:xfrm>
            <a:off x="2542987" y="2417490"/>
            <a:ext cx="193822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HW/</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Shared Datacentre</a:t>
            </a:r>
            <a:endParaRPr sz="1800">
              <a:solidFill>
                <a:schemeClr val="dk1"/>
              </a:solidFill>
              <a:latin typeface="Calibri"/>
              <a:ea typeface="Calibri"/>
              <a:cs typeface="Calibri"/>
              <a:sym typeface="Calibri"/>
            </a:endParaRPr>
          </a:p>
        </p:txBody>
      </p:sp>
      <p:sp>
        <p:nvSpPr>
          <p:cNvPr id="226" name="Google Shape;226;p41"/>
          <p:cNvSpPr txBox="1"/>
          <p:nvPr/>
        </p:nvSpPr>
        <p:spPr>
          <a:xfrm>
            <a:off x="4102079" y="3214003"/>
            <a:ext cx="109517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Virtual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Machines</a:t>
            </a:r>
            <a:endParaRPr/>
          </a:p>
        </p:txBody>
      </p:sp>
      <p:sp>
        <p:nvSpPr>
          <p:cNvPr id="227" name="Google Shape;227;p41"/>
          <p:cNvSpPr txBox="1"/>
          <p:nvPr/>
        </p:nvSpPr>
        <p:spPr>
          <a:xfrm>
            <a:off x="6419439" y="4479976"/>
            <a:ext cx="199446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 OS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Separate processes</a:t>
            </a:r>
            <a:endParaRPr/>
          </a:p>
        </p:txBody>
      </p:sp>
      <p:sp>
        <p:nvSpPr>
          <p:cNvPr id="228" name="Google Shape;228;p41"/>
          <p:cNvSpPr txBox="1"/>
          <p:nvPr/>
        </p:nvSpPr>
        <p:spPr>
          <a:xfrm>
            <a:off x="7691537" y="5182381"/>
            <a:ext cx="9028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Process</a:t>
            </a:r>
            <a:endParaRPr/>
          </a:p>
        </p:txBody>
      </p:sp>
      <p:sp>
        <p:nvSpPr>
          <p:cNvPr id="229" name="Google Shape;229;p41"/>
          <p:cNvSpPr txBox="1"/>
          <p:nvPr/>
        </p:nvSpPr>
        <p:spPr>
          <a:xfrm>
            <a:off x="5197251" y="3974492"/>
            <a:ext cx="12234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Containers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eksctl</a:t>
            </a:r>
            <a:endParaRPr/>
          </a:p>
        </p:txBody>
      </p:sp>
      <p:pic>
        <p:nvPicPr>
          <p:cNvPr id="396" name="Google Shape;396;p68"/>
          <p:cNvPicPr preferRelativeResize="0"/>
          <p:nvPr/>
        </p:nvPicPr>
        <p:blipFill rotWithShape="1">
          <a:blip r:embed="rId3">
            <a:alphaModFix/>
          </a:blip>
          <a:srcRect b="0" l="0" r="0" t="0"/>
          <a:stretch/>
        </p:blipFill>
        <p:spPr>
          <a:xfrm>
            <a:off x="0" y="127000"/>
            <a:ext cx="9144000" cy="65794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p:txBody>
      </p:sp>
      <p:pic>
        <p:nvPicPr>
          <p:cNvPr id="403" name="Google Shape;403;p69"/>
          <p:cNvPicPr preferRelativeResize="0"/>
          <p:nvPr/>
        </p:nvPicPr>
        <p:blipFill rotWithShape="1">
          <a:blip r:embed="rId3">
            <a:alphaModFix/>
          </a:blip>
          <a:srcRect b="0" l="33101" r="0" t="0"/>
          <a:stretch/>
        </p:blipFill>
        <p:spPr>
          <a:xfrm>
            <a:off x="818275" y="1462350"/>
            <a:ext cx="7286627" cy="4846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a:p>
            <a:pPr indent="0" lvl="0" marL="0" rtl="0" algn="ctr">
              <a:spcBef>
                <a:spcPts val="360"/>
              </a:spcBef>
              <a:spcAft>
                <a:spcPts val="0"/>
              </a:spcAft>
              <a:buNone/>
            </a:pPr>
            <a:r>
              <a:rPr lang="en-US" sz="2500"/>
              <a:t>Pronounced “kay-native”</a:t>
            </a:r>
            <a:endParaRPr sz="3700"/>
          </a:p>
        </p:txBody>
      </p:sp>
      <p:pic>
        <p:nvPicPr>
          <p:cNvPr id="410" name="Google Shape;410;p70"/>
          <p:cNvPicPr preferRelativeResize="0"/>
          <p:nvPr/>
        </p:nvPicPr>
        <p:blipFill>
          <a:blip r:embed="rId3">
            <a:alphaModFix/>
          </a:blip>
          <a:stretch>
            <a:fillRect/>
          </a:stretch>
        </p:blipFill>
        <p:spPr>
          <a:xfrm>
            <a:off x="233575" y="1722450"/>
            <a:ext cx="3972401" cy="3119075"/>
          </a:xfrm>
          <a:prstGeom prst="rect">
            <a:avLst/>
          </a:prstGeom>
          <a:noFill/>
          <a:ln>
            <a:noFill/>
          </a:ln>
        </p:spPr>
      </p:pic>
      <p:pic>
        <p:nvPicPr>
          <p:cNvPr id="411" name="Google Shape;411;p70"/>
          <p:cNvPicPr preferRelativeResize="0"/>
          <p:nvPr/>
        </p:nvPicPr>
        <p:blipFill>
          <a:blip r:embed="rId4">
            <a:alphaModFix/>
          </a:blip>
          <a:stretch>
            <a:fillRect/>
          </a:stretch>
        </p:blipFill>
        <p:spPr>
          <a:xfrm>
            <a:off x="2909250" y="4993925"/>
            <a:ext cx="5828182" cy="1711675"/>
          </a:xfrm>
          <a:prstGeom prst="rect">
            <a:avLst/>
          </a:prstGeom>
          <a:noFill/>
          <a:ln>
            <a:noFill/>
          </a:ln>
        </p:spPr>
      </p:pic>
      <p:sp>
        <p:nvSpPr>
          <p:cNvPr id="412" name="Google Shape;412;p70"/>
          <p:cNvSpPr txBox="1"/>
          <p:nvPr/>
        </p:nvSpPr>
        <p:spPr>
          <a:xfrm>
            <a:off x="4393400" y="1919075"/>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Serverless for Kubernetes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Serving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0-n scaling for workloads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Blue-green deployment and versioning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Eventing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Pub-Sub type messaging for k8s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Distribution of events to serving</a:t>
            </a:r>
            <a:br>
              <a:rPr lang="en-US">
                <a:latin typeface="Montserrat"/>
                <a:ea typeface="Montserrat"/>
                <a:cs typeface="Montserrat"/>
                <a:sym typeface="Montserrat"/>
              </a:rPr>
            </a:br>
            <a:r>
              <a:rPr lang="en-US">
                <a:latin typeface="Montserrat"/>
                <a:ea typeface="Montserrat"/>
                <a:cs typeface="Montserrat"/>
                <a:sym typeface="Montserrat"/>
              </a:rPr>
              <a:t>components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Pipelines and fanouts</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kompose</a:t>
            </a:r>
            <a:endParaRPr/>
          </a:p>
        </p:txBody>
      </p:sp>
      <p:pic>
        <p:nvPicPr>
          <p:cNvPr id="419" name="Google Shape;419;p71"/>
          <p:cNvPicPr preferRelativeResize="0"/>
          <p:nvPr/>
        </p:nvPicPr>
        <p:blipFill>
          <a:blip r:embed="rId3">
            <a:alphaModFix/>
          </a:blip>
          <a:stretch>
            <a:fillRect/>
          </a:stretch>
        </p:blipFill>
        <p:spPr>
          <a:xfrm>
            <a:off x="685800" y="1189038"/>
            <a:ext cx="7612410" cy="5135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pic>
        <p:nvPicPr>
          <p:cNvPr id="425" name="Google Shape;425;p72"/>
          <p:cNvPicPr preferRelativeResize="0"/>
          <p:nvPr/>
        </p:nvPicPr>
        <p:blipFill rotWithShape="1">
          <a:blip r:embed="rId3">
            <a:alphaModFix/>
          </a:blip>
          <a:srcRect b="0" l="0" r="0" t="0"/>
          <a:stretch/>
        </p:blipFill>
        <p:spPr>
          <a:xfrm>
            <a:off x="2197320" y="1417638"/>
            <a:ext cx="4657223" cy="44243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sp>
        <p:nvSpPr>
          <p:cNvPr id="431" name="Google Shape;431;p7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DevOps is the codification of the interface between Development and Operations</a:t>
            </a:r>
            <a:endParaRPr/>
          </a:p>
          <a:p>
            <a:pPr indent="-285750" lvl="1" marL="742950" rtl="0" algn="l">
              <a:spcBef>
                <a:spcPts val="560"/>
              </a:spcBef>
              <a:spcAft>
                <a:spcPts val="0"/>
              </a:spcAft>
              <a:buClr>
                <a:schemeClr val="dk1"/>
              </a:buClr>
              <a:buSzPts val="2800"/>
              <a:buChar char="–"/>
            </a:pPr>
            <a:r>
              <a:rPr lang="en-US"/>
              <a:t>Agile </a:t>
            </a:r>
            <a:endParaRPr/>
          </a:p>
          <a:p>
            <a:pPr indent="-285750" lvl="1" marL="742950" rtl="0" algn="l">
              <a:spcBef>
                <a:spcPts val="560"/>
              </a:spcBef>
              <a:spcAft>
                <a:spcPts val="0"/>
              </a:spcAft>
              <a:buClr>
                <a:schemeClr val="dk1"/>
              </a:buClr>
              <a:buSzPts val="2800"/>
              <a:buChar char="–"/>
            </a:pPr>
            <a:r>
              <a:rPr lang="en-US"/>
              <a:t>Repeatable</a:t>
            </a:r>
            <a:endParaRPr/>
          </a:p>
          <a:p>
            <a:pPr indent="-285750" lvl="1" marL="742950" rtl="0" algn="l">
              <a:spcBef>
                <a:spcPts val="560"/>
              </a:spcBef>
              <a:spcAft>
                <a:spcPts val="0"/>
              </a:spcAft>
              <a:buClr>
                <a:schemeClr val="dk1"/>
              </a:buClr>
              <a:buSzPts val="2800"/>
              <a:buChar char="–"/>
            </a:pPr>
            <a:r>
              <a:rPr lang="en-US"/>
              <a:t>Collaborative</a:t>
            </a:r>
            <a:endParaRPr/>
          </a:p>
          <a:p>
            <a:pPr indent="-285750" lvl="1" marL="742950" rtl="0" algn="l">
              <a:spcBef>
                <a:spcPts val="560"/>
              </a:spcBef>
              <a:spcAft>
                <a:spcPts val="0"/>
              </a:spcAft>
              <a:buClr>
                <a:schemeClr val="dk1"/>
              </a:buClr>
              <a:buSzPts val="2800"/>
              <a:buChar char="–"/>
            </a:pPr>
            <a:r>
              <a:rPr lang="en-US"/>
              <a:t>Versioned </a:t>
            </a:r>
            <a:endParaRPr/>
          </a:p>
          <a:p>
            <a:pPr indent="-285750" lvl="1" marL="742950" rtl="0" algn="l">
              <a:spcBef>
                <a:spcPts val="560"/>
              </a:spcBef>
              <a:spcAft>
                <a:spcPts val="0"/>
              </a:spcAft>
              <a:buClr>
                <a:schemeClr val="dk1"/>
              </a:buClr>
              <a:buSzPts val="2800"/>
              <a:buChar char="–"/>
            </a:pPr>
            <a:r>
              <a:rPr lang="en-US"/>
              <a:t>Automated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and DevOps</a:t>
            </a:r>
            <a:endParaRPr/>
          </a:p>
        </p:txBody>
      </p:sp>
      <p:sp>
        <p:nvSpPr>
          <p:cNvPr id="437" name="Google Shape;437;p7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It could be argued strongly that the rise of DevOps is tied to the rise of Cloud</a:t>
            </a:r>
            <a:endParaRPr/>
          </a:p>
          <a:p>
            <a:pPr indent="-285750" lvl="1" marL="742950" rtl="0" algn="l">
              <a:spcBef>
                <a:spcPts val="560"/>
              </a:spcBef>
              <a:spcAft>
                <a:spcPts val="0"/>
              </a:spcAft>
              <a:buClr>
                <a:schemeClr val="dk1"/>
              </a:buClr>
              <a:buSzPts val="2800"/>
              <a:buChar char="–"/>
            </a:pPr>
            <a:r>
              <a:rPr lang="en-US"/>
              <a:t>Clear requirement for automated, repeatable configuration and deployment</a:t>
            </a:r>
            <a:endParaRPr/>
          </a:p>
          <a:p>
            <a:pPr indent="-285750" lvl="1" marL="742950" rtl="0" algn="l">
              <a:spcBef>
                <a:spcPts val="560"/>
              </a:spcBef>
              <a:spcAft>
                <a:spcPts val="0"/>
              </a:spcAft>
              <a:buClr>
                <a:schemeClr val="dk1"/>
              </a:buClr>
              <a:buSzPts val="2800"/>
              <a:buChar char="–"/>
            </a:pPr>
            <a:r>
              <a:rPr lang="en-US"/>
              <a:t>Reducing the hardware provisioning time has highlighted the challenges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DORA metrics</a:t>
            </a:r>
            <a:endParaRPr/>
          </a:p>
        </p:txBody>
      </p:sp>
      <p:sp>
        <p:nvSpPr>
          <p:cNvPr id="444" name="Google Shape;444;p75"/>
          <p:cNvSpPr txBox="1"/>
          <p:nvPr>
            <p:ph idx="1" type="body"/>
          </p:nvPr>
        </p:nvSpPr>
        <p:spPr>
          <a:xfrm>
            <a:off x="375635" y="1219200"/>
            <a:ext cx="8229600" cy="4526100"/>
          </a:xfrm>
          <a:prstGeom prst="rect">
            <a:avLst/>
          </a:prstGeom>
        </p:spPr>
        <p:txBody>
          <a:bodyPr anchorCtr="0" anchor="t" bIns="45700" lIns="91425" spcFirstLastPara="1" rIns="91425" wrap="square" tIns="45700">
            <a:noAutofit/>
          </a:bodyPr>
          <a:lstStyle/>
          <a:p>
            <a:pPr indent="-304800" lvl="0" marL="647700" rtl="0" algn="l">
              <a:lnSpc>
                <a:spcPct val="162500"/>
              </a:lnSpc>
              <a:spcBef>
                <a:spcPts val="300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Deployment Frequency</a:t>
            </a:r>
            <a:r>
              <a:rPr lang="en-US" sz="1200">
                <a:solidFill>
                  <a:srgbClr val="202124"/>
                </a:solidFill>
                <a:highlight>
                  <a:srgbClr val="FFFFFF"/>
                </a:highlight>
                <a:latin typeface="Roboto"/>
                <a:ea typeface="Roboto"/>
                <a:cs typeface="Roboto"/>
                <a:sym typeface="Roboto"/>
              </a:rPr>
              <a:t>—How often an organization successfully releases 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Lead Time for Changes</a:t>
            </a:r>
            <a:r>
              <a:rPr lang="en-US" sz="1200">
                <a:solidFill>
                  <a:srgbClr val="202124"/>
                </a:solidFill>
                <a:highlight>
                  <a:srgbClr val="FFFFFF"/>
                </a:highlight>
                <a:latin typeface="Roboto"/>
                <a:ea typeface="Roboto"/>
                <a:cs typeface="Roboto"/>
                <a:sym typeface="Roboto"/>
              </a:rPr>
              <a:t>—The amount of time it takes a commit to get into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Change Failure Rate</a:t>
            </a:r>
            <a:r>
              <a:rPr lang="en-US" sz="1200">
                <a:solidFill>
                  <a:srgbClr val="202124"/>
                </a:solidFill>
                <a:highlight>
                  <a:srgbClr val="FFFFFF"/>
                </a:highlight>
                <a:latin typeface="Roboto"/>
                <a:ea typeface="Roboto"/>
                <a:cs typeface="Roboto"/>
                <a:sym typeface="Roboto"/>
              </a:rPr>
              <a:t>—The percentage of deployments causing a failure in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Time to Restore Service</a:t>
            </a:r>
            <a:r>
              <a:rPr lang="en-US" sz="1200">
                <a:solidFill>
                  <a:srgbClr val="202124"/>
                </a:solidFill>
                <a:highlight>
                  <a:srgbClr val="FFFFFF"/>
                </a:highlight>
                <a:latin typeface="Roboto"/>
                <a:ea typeface="Roboto"/>
                <a:cs typeface="Roboto"/>
                <a:sym typeface="Roboto"/>
              </a:rPr>
              <a:t>—How long it takes an organization to recover from a failure in production</a:t>
            </a:r>
            <a:endParaRPr sz="1200">
              <a:solidFill>
                <a:srgbClr val="202124"/>
              </a:solidFill>
              <a:highlight>
                <a:srgbClr val="FFFFFF"/>
              </a:highlight>
              <a:latin typeface="Roboto"/>
              <a:ea typeface="Roboto"/>
              <a:cs typeface="Roboto"/>
              <a:sym typeface="Roboto"/>
            </a:endParaRPr>
          </a:p>
          <a:p>
            <a:pPr indent="0" lvl="0" marL="0" rtl="0" algn="l">
              <a:spcBef>
                <a:spcPts val="3800"/>
              </a:spcBef>
              <a:spcAft>
                <a:spcPts val="0"/>
              </a:spcAft>
              <a:buNone/>
            </a:pPr>
            <a:r>
              <a:t/>
            </a:r>
            <a:endParaRPr/>
          </a:p>
        </p:txBody>
      </p:sp>
      <p:pic>
        <p:nvPicPr>
          <p:cNvPr id="445" name="Google Shape;445;p75"/>
          <p:cNvPicPr preferRelativeResize="0"/>
          <p:nvPr/>
        </p:nvPicPr>
        <p:blipFill>
          <a:blip r:embed="rId3">
            <a:alphaModFix/>
          </a:blip>
          <a:stretch>
            <a:fillRect/>
          </a:stretch>
        </p:blipFill>
        <p:spPr>
          <a:xfrm>
            <a:off x="1115825" y="3152450"/>
            <a:ext cx="7109200" cy="3037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76"/>
          <p:cNvPicPr preferRelativeResize="0"/>
          <p:nvPr/>
        </p:nvPicPr>
        <p:blipFill>
          <a:blip r:embed="rId3">
            <a:alphaModFix/>
          </a:blip>
          <a:stretch>
            <a:fillRect/>
          </a:stretch>
        </p:blipFill>
        <p:spPr>
          <a:xfrm>
            <a:off x="152400" y="685800"/>
            <a:ext cx="8839204" cy="52094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Kittens vs Cattle</a:t>
            </a:r>
            <a:br>
              <a:rPr lang="en-US" sz="3200"/>
            </a:br>
            <a:r>
              <a:rPr lang="en-US" sz="3200"/>
              <a:t>(An unpleasant but effective analogy)</a:t>
            </a:r>
            <a:br>
              <a:rPr lang="en-US" sz="3200"/>
            </a:br>
            <a:endParaRPr sz="3200"/>
          </a:p>
        </p:txBody>
      </p:sp>
      <p:pic>
        <p:nvPicPr>
          <p:cNvPr id="457" name="Google Shape;457;p77"/>
          <p:cNvPicPr preferRelativeResize="0"/>
          <p:nvPr/>
        </p:nvPicPr>
        <p:blipFill rotWithShape="1">
          <a:blip r:embed="rId3">
            <a:alphaModFix/>
          </a:blip>
          <a:srcRect b="0" l="0" r="0" t="0"/>
          <a:stretch/>
        </p:blipFill>
        <p:spPr>
          <a:xfrm>
            <a:off x="4038718" y="1843364"/>
            <a:ext cx="4850952" cy="2728660"/>
          </a:xfrm>
          <a:prstGeom prst="rect">
            <a:avLst/>
          </a:prstGeom>
          <a:noFill/>
          <a:ln>
            <a:noFill/>
          </a:ln>
        </p:spPr>
      </p:pic>
      <p:pic>
        <p:nvPicPr>
          <p:cNvPr id="458" name="Google Shape;458;p77"/>
          <p:cNvPicPr preferRelativeResize="0"/>
          <p:nvPr/>
        </p:nvPicPr>
        <p:blipFill rotWithShape="1">
          <a:blip r:embed="rId4">
            <a:alphaModFix/>
          </a:blip>
          <a:srcRect b="0" l="0" r="0" t="0"/>
          <a:stretch/>
        </p:blipFill>
        <p:spPr>
          <a:xfrm>
            <a:off x="227879" y="1843364"/>
            <a:ext cx="3512634" cy="3512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Lightweight Virtualization history</a:t>
            </a:r>
            <a:endParaRPr sz="3959"/>
          </a:p>
        </p:txBody>
      </p:sp>
      <p:sp>
        <p:nvSpPr>
          <p:cNvPr id="235" name="Google Shape;235;p4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zSystems Virtual Servers from late 1990s</a:t>
            </a:r>
            <a:endParaRPr/>
          </a:p>
          <a:p>
            <a:pPr indent="-285750" lvl="1" marL="742950" rtl="0" algn="l">
              <a:spcBef>
                <a:spcPts val="400"/>
              </a:spcBef>
              <a:spcAft>
                <a:spcPts val="0"/>
              </a:spcAft>
              <a:buClr>
                <a:schemeClr val="dk1"/>
              </a:buClr>
              <a:buSzPts val="2000"/>
              <a:buChar char="–"/>
            </a:pPr>
            <a:r>
              <a:rPr lang="en-US" sz="2000"/>
              <a:t>(the mainframe really did do everything first)</a:t>
            </a:r>
            <a:endParaRPr/>
          </a:p>
          <a:p>
            <a:pPr indent="-342900" lvl="0" marL="342900" rtl="0" algn="l">
              <a:spcBef>
                <a:spcPts val="640"/>
              </a:spcBef>
              <a:spcAft>
                <a:spcPts val="0"/>
              </a:spcAft>
              <a:buClr>
                <a:schemeClr val="dk1"/>
              </a:buClr>
              <a:buSzPts val="3200"/>
              <a:buChar char="•"/>
            </a:pPr>
            <a:r>
              <a:rPr lang="en-US"/>
              <a:t>Solaris Containers</a:t>
            </a:r>
            <a:endParaRPr/>
          </a:p>
          <a:p>
            <a:pPr indent="-342900" lvl="0" marL="342900" rtl="0" algn="l">
              <a:spcBef>
                <a:spcPts val="640"/>
              </a:spcBef>
              <a:spcAft>
                <a:spcPts val="0"/>
              </a:spcAft>
              <a:buClr>
                <a:schemeClr val="dk1"/>
              </a:buClr>
              <a:buSzPts val="3200"/>
              <a:buChar char="•"/>
            </a:pPr>
            <a:r>
              <a:rPr lang="en-US"/>
              <a:t>AIX Workload Partitions</a:t>
            </a:r>
            <a:endParaRPr/>
          </a:p>
          <a:p>
            <a:pPr indent="-342900" lvl="0" marL="342900" rtl="0" algn="l">
              <a:spcBef>
                <a:spcPts val="640"/>
              </a:spcBef>
              <a:spcAft>
                <a:spcPts val="0"/>
              </a:spcAft>
              <a:buClr>
                <a:schemeClr val="dk1"/>
              </a:buClr>
              <a:buSzPts val="3200"/>
              <a:buChar char="•"/>
            </a:pPr>
            <a:r>
              <a:rPr lang="en-US"/>
              <a:t>FreeBSD Jail</a:t>
            </a:r>
            <a:endParaRPr/>
          </a:p>
          <a:p>
            <a:pPr indent="-342900" lvl="0" marL="342900" rtl="0" algn="l">
              <a:spcBef>
                <a:spcPts val="640"/>
              </a:spcBef>
              <a:spcAft>
                <a:spcPts val="0"/>
              </a:spcAft>
              <a:buClr>
                <a:schemeClr val="dk1"/>
              </a:buClr>
              <a:buSzPts val="3200"/>
              <a:buChar char="•"/>
            </a:pPr>
            <a:r>
              <a:rPr lang="en-US"/>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Blue Green Deployment</a:t>
            </a:r>
            <a:endParaRPr/>
          </a:p>
        </p:txBody>
      </p:sp>
      <p:pic>
        <p:nvPicPr>
          <p:cNvPr id="464" name="Google Shape;464;p78"/>
          <p:cNvPicPr preferRelativeResize="0"/>
          <p:nvPr/>
        </p:nvPicPr>
        <p:blipFill rotWithShape="1">
          <a:blip r:embed="rId3">
            <a:alphaModFix/>
          </a:blip>
          <a:srcRect b="0" l="0" r="0" t="0"/>
          <a:stretch/>
        </p:blipFill>
        <p:spPr>
          <a:xfrm>
            <a:off x="266536" y="1242066"/>
            <a:ext cx="8420264" cy="5363169"/>
          </a:xfrm>
          <a:prstGeom prst="rect">
            <a:avLst/>
          </a:prstGeom>
          <a:noFill/>
          <a:ln>
            <a:noFill/>
          </a:ln>
        </p:spPr>
      </p:pic>
      <p:sp>
        <p:nvSpPr>
          <p:cNvPr id="465" name="Google Shape;465;p78"/>
          <p:cNvSpPr/>
          <p:nvPr/>
        </p:nvSpPr>
        <p:spPr>
          <a:xfrm>
            <a:off x="2285999" y="6310427"/>
            <a:ext cx="62622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http://martinfowler.com/bliki/BlueGreenDeployment.html</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Canary Deployment</a:t>
            </a:r>
            <a:endParaRPr/>
          </a:p>
        </p:txBody>
      </p:sp>
      <p:pic>
        <p:nvPicPr>
          <p:cNvPr id="472" name="Google Shape;472;p79"/>
          <p:cNvPicPr preferRelativeResize="0"/>
          <p:nvPr/>
        </p:nvPicPr>
        <p:blipFill>
          <a:blip r:embed="rId3">
            <a:alphaModFix/>
          </a:blip>
          <a:stretch>
            <a:fillRect/>
          </a:stretch>
        </p:blipFill>
        <p:spPr>
          <a:xfrm>
            <a:off x="76200" y="1646257"/>
            <a:ext cx="8991600" cy="318420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tools</a:t>
            </a:r>
            <a:endParaRPr/>
          </a:p>
        </p:txBody>
      </p:sp>
      <p:sp>
        <p:nvSpPr>
          <p:cNvPr id="478" name="Google Shape;478;p8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Puppet, Chef, Ansible</a:t>
            </a:r>
            <a:endParaRPr/>
          </a:p>
          <a:p>
            <a:pPr indent="-285750" lvl="1" marL="742950" rtl="0" algn="l">
              <a:spcBef>
                <a:spcPts val="560"/>
              </a:spcBef>
              <a:spcAft>
                <a:spcPts val="0"/>
              </a:spcAft>
              <a:buClr>
                <a:schemeClr val="dk1"/>
              </a:buClr>
              <a:buSzPts val="2800"/>
              <a:buChar char="–"/>
            </a:pPr>
            <a:r>
              <a:rPr lang="en-US"/>
              <a:t>Automated configuration and deployment tools</a:t>
            </a:r>
            <a:endParaRPr/>
          </a:p>
          <a:p>
            <a:pPr indent="-285750" lvl="1" marL="742950" rtl="0" algn="l">
              <a:spcBef>
                <a:spcPts val="560"/>
              </a:spcBef>
              <a:spcAft>
                <a:spcPts val="0"/>
              </a:spcAft>
              <a:buClr>
                <a:schemeClr val="dk1"/>
              </a:buClr>
              <a:buSzPts val="2800"/>
              <a:buChar char="–"/>
            </a:pPr>
            <a:r>
              <a:rPr lang="en-US"/>
              <a:t>Allow complex infrastructures to be re-configured automatically</a:t>
            </a:r>
            <a:endParaRPr/>
          </a:p>
          <a:p>
            <a:pPr indent="-342900" lvl="0" marL="342900" rtl="0" algn="l">
              <a:spcBef>
                <a:spcPts val="640"/>
              </a:spcBef>
              <a:spcAft>
                <a:spcPts val="0"/>
              </a:spcAft>
              <a:buClr>
                <a:schemeClr val="dk1"/>
              </a:buClr>
              <a:buSzPts val="3200"/>
              <a:buChar char="•"/>
            </a:pPr>
            <a:r>
              <a:rPr lang="en-US"/>
              <a:t>Vagrant</a:t>
            </a:r>
            <a:endParaRPr/>
          </a:p>
          <a:p>
            <a:pPr indent="-285750" lvl="1" marL="742950" rtl="0" algn="l">
              <a:spcBef>
                <a:spcPts val="560"/>
              </a:spcBef>
              <a:spcAft>
                <a:spcPts val="0"/>
              </a:spcAft>
              <a:buClr>
                <a:schemeClr val="dk1"/>
              </a:buClr>
              <a:buSzPts val="2800"/>
              <a:buChar char="–"/>
            </a:pPr>
            <a:r>
              <a:rPr lang="en-US"/>
              <a:t>Create VMs instantly</a:t>
            </a:r>
            <a:endParaRPr/>
          </a:p>
          <a:p>
            <a:pPr indent="-342900" lvl="0" marL="342900" rtl="0" algn="l">
              <a:spcBef>
                <a:spcPts val="640"/>
              </a:spcBef>
              <a:spcAft>
                <a:spcPts val="0"/>
              </a:spcAft>
              <a:buClr>
                <a:schemeClr val="dk1"/>
              </a:buClr>
              <a:buSzPts val="3200"/>
              <a:buChar char="•"/>
            </a:pPr>
            <a:r>
              <a:rPr lang="en-US"/>
              <a:t>Plus many many more!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and Docker</a:t>
            </a:r>
            <a:endParaRPr/>
          </a:p>
        </p:txBody>
      </p:sp>
      <p:sp>
        <p:nvSpPr>
          <p:cNvPr id="484" name="Google Shape;484;p8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Docker is a key DevOps tool</a:t>
            </a:r>
            <a:endParaRPr/>
          </a:p>
          <a:p>
            <a:pPr indent="-342900" lvl="0" marL="342900" rtl="0" algn="l">
              <a:spcBef>
                <a:spcPts val="640"/>
              </a:spcBef>
              <a:spcAft>
                <a:spcPts val="0"/>
              </a:spcAft>
              <a:buClr>
                <a:schemeClr val="dk1"/>
              </a:buClr>
              <a:buSzPts val="3200"/>
              <a:buChar char="•"/>
            </a:pPr>
            <a:r>
              <a:rPr lang="en-US"/>
              <a:t>Speeds up the creation of repeatable deployments</a:t>
            </a:r>
            <a:endParaRPr/>
          </a:p>
          <a:p>
            <a:pPr indent="-342900" lvl="0" marL="342900" rtl="0" algn="l">
              <a:spcBef>
                <a:spcPts val="640"/>
              </a:spcBef>
              <a:spcAft>
                <a:spcPts val="0"/>
              </a:spcAft>
              <a:buClr>
                <a:schemeClr val="dk1"/>
              </a:buClr>
              <a:buSzPts val="3200"/>
              <a:buChar char="•"/>
            </a:pPr>
            <a:r>
              <a:rPr lang="en-US"/>
              <a:t>Consistency between development, test and production</a:t>
            </a:r>
            <a:endParaRPr/>
          </a:p>
          <a:p>
            <a:pPr indent="-342900" lvl="0" marL="342900" rtl="0" algn="l">
              <a:spcBef>
                <a:spcPts val="640"/>
              </a:spcBef>
              <a:spcAft>
                <a:spcPts val="0"/>
              </a:spcAft>
              <a:buClr>
                <a:schemeClr val="dk1"/>
              </a:buClr>
              <a:buSzPts val="3200"/>
              <a:buChar char="•"/>
            </a:pPr>
            <a:r>
              <a:rPr lang="en-US"/>
              <a:t>Versioned repository</a:t>
            </a:r>
            <a:endParaRPr/>
          </a:p>
          <a:p>
            <a:pPr indent="-342900" lvl="0" marL="342900" rtl="0" algn="l">
              <a:spcBef>
                <a:spcPts val="640"/>
              </a:spcBef>
              <a:spcAft>
                <a:spcPts val="0"/>
              </a:spcAft>
              <a:buClr>
                <a:schemeClr val="dk1"/>
              </a:buClr>
              <a:buSzPts val="3200"/>
              <a:buChar char="•"/>
            </a:pPr>
            <a:r>
              <a:rPr lang="en-US"/>
              <a:t>Works with Chef, Puppet, etc</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Terraform</a:t>
            </a:r>
            <a:endParaRPr/>
          </a:p>
        </p:txBody>
      </p:sp>
      <p:pic>
        <p:nvPicPr>
          <p:cNvPr id="491" name="Google Shape;491;p82"/>
          <p:cNvPicPr preferRelativeResize="0"/>
          <p:nvPr/>
        </p:nvPicPr>
        <p:blipFill>
          <a:blip r:embed="rId3">
            <a:alphaModFix/>
          </a:blip>
          <a:stretch>
            <a:fillRect/>
          </a:stretch>
        </p:blipFill>
        <p:spPr>
          <a:xfrm>
            <a:off x="152400" y="1570050"/>
            <a:ext cx="4996951" cy="3910300"/>
          </a:xfrm>
          <a:prstGeom prst="rect">
            <a:avLst/>
          </a:prstGeom>
          <a:noFill/>
          <a:ln>
            <a:noFill/>
          </a:ln>
        </p:spPr>
      </p:pic>
      <p:pic>
        <p:nvPicPr>
          <p:cNvPr id="492" name="Google Shape;492;p82"/>
          <p:cNvPicPr preferRelativeResize="0"/>
          <p:nvPr/>
        </p:nvPicPr>
        <p:blipFill>
          <a:blip r:embed="rId4">
            <a:alphaModFix/>
          </a:blip>
          <a:stretch>
            <a:fillRect/>
          </a:stretch>
        </p:blipFill>
        <p:spPr>
          <a:xfrm>
            <a:off x="5301751" y="1570038"/>
            <a:ext cx="3689849" cy="43484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Kubernetes Cluster API</a:t>
            </a:r>
            <a:br>
              <a:rPr lang="en-US"/>
            </a:br>
            <a:r>
              <a:rPr lang="en-US"/>
              <a:t>(CAPI)</a:t>
            </a:r>
            <a:endParaRPr/>
          </a:p>
        </p:txBody>
      </p:sp>
      <p:pic>
        <p:nvPicPr>
          <p:cNvPr id="499" name="Google Shape;499;p83"/>
          <p:cNvPicPr preferRelativeResize="0"/>
          <p:nvPr/>
        </p:nvPicPr>
        <p:blipFill>
          <a:blip r:embed="rId3">
            <a:alphaModFix/>
          </a:blip>
          <a:stretch>
            <a:fillRect/>
          </a:stretch>
        </p:blipFill>
        <p:spPr>
          <a:xfrm>
            <a:off x="152400" y="1798638"/>
            <a:ext cx="8839197" cy="41978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84"/>
          <p:cNvPicPr preferRelativeResize="0"/>
          <p:nvPr/>
        </p:nvPicPr>
        <p:blipFill rotWithShape="1">
          <a:blip r:embed="rId3">
            <a:alphaModFix/>
          </a:blip>
          <a:srcRect b="0" l="0" r="0" t="0"/>
          <a:stretch/>
        </p:blipFill>
        <p:spPr>
          <a:xfrm>
            <a:off x="0" y="1574800"/>
            <a:ext cx="9144000" cy="3697142"/>
          </a:xfrm>
          <a:prstGeom prst="rect">
            <a:avLst/>
          </a:prstGeom>
          <a:noFill/>
          <a:ln>
            <a:noFill/>
          </a:ln>
        </p:spPr>
      </p:pic>
      <p:sp>
        <p:nvSpPr>
          <p:cNvPr id="505" name="Google Shape;505;p84"/>
          <p:cNvSpPr/>
          <p:nvPr/>
        </p:nvSpPr>
        <p:spPr>
          <a:xfrm>
            <a:off x="749589" y="5271942"/>
            <a:ext cx="66659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https://www.weave.works/blog/gitops-git-push-all-the-things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p:nvPr/>
        </p:nvSpPr>
        <p:spPr>
          <a:xfrm>
            <a:off x="7228950" y="1636667"/>
            <a:ext cx="1868400" cy="20424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5"/>
          <p:cNvSpPr/>
          <p:nvPr/>
        </p:nvSpPr>
        <p:spPr>
          <a:xfrm>
            <a:off x="5260200" y="3770233"/>
            <a:ext cx="1868400" cy="19905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Mettle Case Study </a:t>
            </a:r>
            <a:endParaRPr b="1" sz="2000"/>
          </a:p>
        </p:txBody>
      </p:sp>
      <p:sp>
        <p:nvSpPr>
          <p:cNvPr id="513" name="Google Shape;513;p85"/>
          <p:cNvSpPr txBox="1"/>
          <p:nvPr>
            <p:ph idx="4294967295" type="body"/>
          </p:nvPr>
        </p:nvSpPr>
        <p:spPr>
          <a:xfrm>
            <a:off x="311700" y="1536633"/>
            <a:ext cx="4710300" cy="45552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Char char="•"/>
            </a:pPr>
            <a:r>
              <a:rPr lang="en-US" sz="1600">
                <a:latin typeface="Proxima Nova"/>
                <a:ea typeface="Proxima Nova"/>
                <a:cs typeface="Proxima Nova"/>
                <a:sym typeface="Proxima Nova"/>
              </a:rPr>
              <a:t>Mettle is a business banking brand of NatWest bank. Designed to provide an agile banking experience for small business.</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The team is using AWS and Kubernetes to build a completely new technology stack</a:t>
            </a:r>
            <a:endParaRPr b="1"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Using the GitOps approach the team have been able to revolutionise their agility and reliability</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Overall developers can now spend 75% more of their time working on creating new features and business value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GitOps also improves reliability dramatically. The team can rebuild their entire system in just 20 minutes. This is a revolution for Mean Time to Recovery (MTTR)</a:t>
            </a:r>
            <a:endParaRPr sz="1600">
              <a:latin typeface="Proxima Nova"/>
              <a:ea typeface="Proxima Nova"/>
              <a:cs typeface="Proxima Nova"/>
              <a:sym typeface="Proxima Nova"/>
            </a:endParaRPr>
          </a:p>
        </p:txBody>
      </p:sp>
      <p:sp>
        <p:nvSpPr>
          <p:cNvPr id="514" name="Google Shape;514;p85"/>
          <p:cNvSpPr txBox="1"/>
          <p:nvPr>
            <p:ph idx="12" type="sldNum"/>
          </p:nvPr>
        </p:nvSpPr>
        <p:spPr>
          <a:xfrm>
            <a:off x="6553200" y="6356350"/>
            <a:ext cx="21336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515" name="Google Shape;515;p85"/>
          <p:cNvSpPr/>
          <p:nvPr/>
        </p:nvSpPr>
        <p:spPr>
          <a:xfrm>
            <a:off x="7228950" y="3770233"/>
            <a:ext cx="1868400" cy="19905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5"/>
          <p:cNvSpPr txBox="1"/>
          <p:nvPr/>
        </p:nvSpPr>
        <p:spPr>
          <a:xfrm>
            <a:off x="7269250" y="22322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50%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faster</a:t>
            </a:r>
            <a:endParaRPr sz="2200">
              <a:solidFill>
                <a:srgbClr val="00D2FF"/>
              </a:solidFill>
              <a:latin typeface="Proxima Nova"/>
              <a:ea typeface="Proxima Nova"/>
              <a:cs typeface="Proxima Nova"/>
              <a:sym typeface="Proxima Nova"/>
            </a:endParaRPr>
          </a:p>
        </p:txBody>
      </p:sp>
      <p:sp>
        <p:nvSpPr>
          <p:cNvPr id="517" name="Google Shape;517;p85"/>
          <p:cNvSpPr/>
          <p:nvPr/>
        </p:nvSpPr>
        <p:spPr>
          <a:xfrm>
            <a:off x="5260200" y="1636667"/>
            <a:ext cx="1868400" cy="20424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5"/>
          <p:cNvSpPr txBox="1"/>
          <p:nvPr/>
        </p:nvSpPr>
        <p:spPr>
          <a:xfrm>
            <a:off x="5280300" y="21797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65%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time saving</a:t>
            </a:r>
            <a:endParaRPr sz="2200">
              <a:solidFill>
                <a:srgbClr val="00D2FF"/>
              </a:solidFill>
              <a:latin typeface="Proxima Nova"/>
              <a:ea typeface="Proxima Nova"/>
              <a:cs typeface="Proxima Nova"/>
              <a:sym typeface="Proxima Nova"/>
            </a:endParaRPr>
          </a:p>
        </p:txBody>
      </p:sp>
      <p:sp>
        <p:nvSpPr>
          <p:cNvPr id="519" name="Google Shape;519;p85"/>
          <p:cNvSpPr txBox="1"/>
          <p:nvPr/>
        </p:nvSpPr>
        <p:spPr>
          <a:xfrm>
            <a:off x="5300400" y="4390467"/>
            <a:ext cx="1828200" cy="13173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75</a:t>
            </a:r>
            <a:r>
              <a:rPr i="0" lang="en-US" sz="2200" u="none" cap="none" strike="noStrike">
                <a:solidFill>
                  <a:srgbClr val="00D2FF"/>
                </a:solidFill>
                <a:latin typeface="Proxima Nova"/>
                <a:ea typeface="Proxima Nova"/>
                <a:cs typeface="Proxima Nova"/>
                <a:sym typeface="Proxima Nova"/>
              </a:rPr>
              <a:t>%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increase</a:t>
            </a:r>
            <a:endParaRPr sz="2200">
              <a:solidFill>
                <a:srgbClr val="00D2FF"/>
              </a:solidFill>
              <a:latin typeface="Proxima Nova"/>
              <a:ea typeface="Proxima Nova"/>
              <a:cs typeface="Proxima Nova"/>
              <a:sym typeface="Proxima Nova"/>
            </a:endParaRPr>
          </a:p>
        </p:txBody>
      </p:sp>
      <p:sp>
        <p:nvSpPr>
          <p:cNvPr id="520" name="Google Shape;520;p85"/>
          <p:cNvSpPr txBox="1"/>
          <p:nvPr/>
        </p:nvSpPr>
        <p:spPr>
          <a:xfrm>
            <a:off x="7269250" y="4322200"/>
            <a:ext cx="1828200" cy="13857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20 min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MTTR</a:t>
            </a:r>
            <a:endParaRPr sz="2200">
              <a:solidFill>
                <a:srgbClr val="00D2FF"/>
              </a:solidFill>
              <a:latin typeface="Proxima Nova"/>
              <a:ea typeface="Proxima Nova"/>
              <a:cs typeface="Proxima Nova"/>
              <a:sym typeface="Proxima Nova"/>
            </a:endParaRPr>
          </a:p>
        </p:txBody>
      </p:sp>
      <p:sp>
        <p:nvSpPr>
          <p:cNvPr id="521" name="Google Shape;521;p85"/>
          <p:cNvSpPr txBox="1"/>
          <p:nvPr/>
        </p:nvSpPr>
        <p:spPr>
          <a:xfrm>
            <a:off x="5327400" y="170026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Developer Productivity</a:t>
            </a:r>
            <a:endParaRPr sz="1200">
              <a:solidFill>
                <a:srgbClr val="FFFFFF"/>
              </a:solidFill>
              <a:latin typeface="Proxima Nova"/>
              <a:ea typeface="Proxima Nova"/>
              <a:cs typeface="Proxima Nova"/>
              <a:sym typeface="Proxima Nova"/>
            </a:endParaRPr>
          </a:p>
        </p:txBody>
      </p:sp>
      <p:sp>
        <p:nvSpPr>
          <p:cNvPr id="522" name="Google Shape;522;p85"/>
          <p:cNvSpPr txBox="1"/>
          <p:nvPr/>
        </p:nvSpPr>
        <p:spPr>
          <a:xfrm>
            <a:off x="7316350" y="171629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Speed</a:t>
            </a:r>
            <a:endParaRPr sz="1200">
              <a:solidFill>
                <a:srgbClr val="FFFFFF"/>
              </a:solidFill>
              <a:latin typeface="Proxima Nova"/>
              <a:ea typeface="Proxima Nova"/>
              <a:cs typeface="Proxima Nova"/>
              <a:sym typeface="Proxima Nova"/>
            </a:endParaRPr>
          </a:p>
        </p:txBody>
      </p:sp>
      <p:sp>
        <p:nvSpPr>
          <p:cNvPr id="523" name="Google Shape;523;p85"/>
          <p:cNvSpPr txBox="1"/>
          <p:nvPr/>
        </p:nvSpPr>
        <p:spPr>
          <a:xfrm>
            <a:off x="5327400" y="379736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Frequency</a:t>
            </a:r>
            <a:endParaRPr sz="1200">
              <a:solidFill>
                <a:srgbClr val="FFFFFF"/>
              </a:solidFill>
              <a:latin typeface="Proxima Nova"/>
              <a:ea typeface="Proxima Nova"/>
              <a:cs typeface="Proxima Nova"/>
              <a:sym typeface="Proxima Nova"/>
            </a:endParaRPr>
          </a:p>
        </p:txBody>
      </p:sp>
      <p:sp>
        <p:nvSpPr>
          <p:cNvPr id="524" name="Google Shape;524;p85"/>
          <p:cNvSpPr txBox="1"/>
          <p:nvPr/>
        </p:nvSpPr>
        <p:spPr>
          <a:xfrm>
            <a:off x="7292800" y="379739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Reliability</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6"/>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30" name="Google Shape;530;p86"/>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86"/>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32" name="Google Shape;532;p86"/>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6"/>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6"/>
          <p:cNvSpPr/>
          <p:nvPr/>
        </p:nvSpPr>
        <p:spPr>
          <a:xfrm>
            <a:off x="4539775" y="1710200"/>
            <a:ext cx="3817200" cy="2595300"/>
          </a:xfrm>
          <a:prstGeom prst="roundRect">
            <a:avLst>
              <a:gd fmla="val 1078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6"/>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36" name="Google Shape;536;p86"/>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37" name="Google Shape;537;p86"/>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38" name="Google Shape;538;p86"/>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6"/>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86"/>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41" name="Google Shape;541;p86"/>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42" name="Google Shape;542;p86"/>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43" name="Google Shape;543;p86"/>
          <p:cNvCxnSpPr>
            <a:stCxn id="530" idx="2"/>
            <a:endCxn id="539"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44" name="Google Shape;544;p86"/>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45" name="Google Shape;545;p86"/>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46" name="Google Shape;546;p86"/>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47" name="Google Shape;547;p86"/>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48" name="Google Shape;548;p86"/>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49" name="Google Shape;549;p86"/>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50" name="Google Shape;550;p86"/>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51" name="Google Shape;551;p86"/>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52" name="Google Shape;552;p86"/>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3" name="Google Shape;553;p86"/>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4" name="Google Shape;554;p86"/>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7"/>
          <p:cNvSpPr/>
          <p:nvPr/>
        </p:nvSpPr>
        <p:spPr>
          <a:xfrm>
            <a:off x="551475" y="1113100"/>
            <a:ext cx="2127900" cy="13617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7"/>
          <p:cNvSpPr txBox="1"/>
          <p:nvPr/>
        </p:nvSpPr>
        <p:spPr>
          <a:xfrm>
            <a:off x="513600" y="7445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“cluster config” - </a:t>
            </a:r>
            <a:r>
              <a:rPr b="1" lang="en-US" sz="900">
                <a:latin typeface="Proxima Nova"/>
                <a:ea typeface="Proxima Nova"/>
                <a:cs typeface="Proxima Nova"/>
                <a:sym typeface="Proxima Nova"/>
              </a:rPr>
              <a:t>Platform team</a:t>
            </a:r>
            <a:endParaRPr b="1" sz="900">
              <a:latin typeface="Proxima Nova"/>
              <a:ea typeface="Proxima Nova"/>
              <a:cs typeface="Proxima Nova"/>
              <a:sym typeface="Proxima Nova"/>
            </a:endParaRPr>
          </a:p>
        </p:txBody>
      </p:sp>
      <p:pic>
        <p:nvPicPr>
          <p:cNvPr id="561" name="Google Shape;561;p87"/>
          <p:cNvPicPr preferRelativeResize="0"/>
          <p:nvPr/>
        </p:nvPicPr>
        <p:blipFill rotWithShape="1">
          <a:blip r:embed="rId3">
            <a:alphaModFix/>
          </a:blip>
          <a:srcRect b="0" l="0" r="12793" t="0"/>
          <a:stretch/>
        </p:blipFill>
        <p:spPr>
          <a:xfrm>
            <a:off x="621975" y="1354441"/>
            <a:ext cx="1493524" cy="451600"/>
          </a:xfrm>
          <a:prstGeom prst="rect">
            <a:avLst/>
          </a:prstGeom>
          <a:noFill/>
          <a:ln>
            <a:noFill/>
          </a:ln>
        </p:spPr>
      </p:pic>
      <p:sp>
        <p:nvSpPr>
          <p:cNvPr id="562" name="Google Shape;562;p87"/>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63" name="Google Shape;563;p87"/>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87"/>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65" name="Google Shape;565;p87"/>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7"/>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7"/>
          <p:cNvSpPr/>
          <p:nvPr/>
        </p:nvSpPr>
        <p:spPr>
          <a:xfrm>
            <a:off x="4539775" y="1710200"/>
            <a:ext cx="3817200" cy="2595300"/>
          </a:xfrm>
          <a:prstGeom prst="roundRect">
            <a:avLst>
              <a:gd fmla="val 10785"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7"/>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69" name="Google Shape;569;p87"/>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70" name="Google Shape;570;p87"/>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71" name="Google Shape;571;p87"/>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87"/>
          <p:cNvGrpSpPr/>
          <p:nvPr/>
        </p:nvGrpSpPr>
        <p:grpSpPr>
          <a:xfrm>
            <a:off x="4856948" y="3797581"/>
            <a:ext cx="583347" cy="293289"/>
            <a:chOff x="4454150" y="3277750"/>
            <a:chExt cx="2303899" cy="1021200"/>
          </a:xfrm>
        </p:grpSpPr>
        <p:sp>
          <p:nvSpPr>
            <p:cNvPr id="573" name="Google Shape;573;p87"/>
            <p:cNvSpPr/>
            <p:nvPr/>
          </p:nvSpPr>
          <p:spPr>
            <a:xfrm>
              <a:off x="4454150" y="3277750"/>
              <a:ext cx="2127900" cy="10212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87"/>
            <p:cNvPicPr preferRelativeResize="0"/>
            <p:nvPr/>
          </p:nvPicPr>
          <p:blipFill>
            <a:blip r:embed="rId3">
              <a:alphaModFix/>
            </a:blip>
            <a:stretch>
              <a:fillRect/>
            </a:stretch>
          </p:blipFill>
          <p:spPr>
            <a:xfrm>
              <a:off x="4524650" y="3553900"/>
              <a:ext cx="2233399" cy="441675"/>
            </a:xfrm>
            <a:prstGeom prst="rect">
              <a:avLst/>
            </a:prstGeom>
            <a:noFill/>
            <a:ln>
              <a:noFill/>
            </a:ln>
          </p:spPr>
        </p:pic>
      </p:grpSp>
      <p:cxnSp>
        <p:nvCxnSpPr>
          <p:cNvPr id="575" name="Google Shape;575;p87"/>
          <p:cNvCxnSpPr>
            <a:stCxn id="559" idx="3"/>
            <a:endCxn id="574" idx="1"/>
          </p:cNvCxnSpPr>
          <p:nvPr/>
        </p:nvCxnSpPr>
        <p:spPr>
          <a:xfrm>
            <a:off x="2679375" y="1793950"/>
            <a:ext cx="2195400" cy="21465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576" name="Google Shape;576;p87"/>
          <p:cNvSpPr/>
          <p:nvPr/>
        </p:nvSpPr>
        <p:spPr>
          <a:xfrm>
            <a:off x="55454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CAPI</a:t>
            </a:r>
            <a:endParaRPr sz="800">
              <a:latin typeface="Proxima Nova"/>
              <a:ea typeface="Proxima Nova"/>
              <a:cs typeface="Proxima Nova"/>
              <a:sym typeface="Proxima Nova"/>
            </a:endParaRPr>
          </a:p>
        </p:txBody>
      </p:sp>
      <p:sp>
        <p:nvSpPr>
          <p:cNvPr id="577" name="Google Shape;577;p87"/>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87"/>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79" name="Google Shape;579;p87"/>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80" name="Google Shape;580;p87"/>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81" name="Google Shape;581;p87"/>
          <p:cNvCxnSpPr>
            <a:stCxn id="563" idx="2"/>
            <a:endCxn id="577"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82" name="Google Shape;582;p87"/>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83" name="Google Shape;583;p87"/>
          <p:cNvSpPr txBox="1"/>
          <p:nvPr>
            <p:ph idx="1" type="body"/>
          </p:nvPr>
        </p:nvSpPr>
        <p:spPr>
          <a:xfrm>
            <a:off x="4588450" y="5034433"/>
            <a:ext cx="4245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Git is well understood by devs, DevOps and Platform teams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High quality UIs (Github, Gitlab, etc) and CLI tools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Standard workflow for approving changes (and rolling back)</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Branches, Pull Requests (PRs), Merges</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chemeClr val="dk1"/>
                </a:solidFill>
                <a:latin typeface="Proxima Nova"/>
                <a:ea typeface="Proxima Nova"/>
                <a:cs typeface="Proxima Nova"/>
                <a:sym typeface="Proxima Nova"/>
              </a:rPr>
              <a:t>Every change is approved, authorised and auditable</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With the Cluster API (CAPI), this approach can be applied to both clusters as well as workloads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Can be rolled out to multiple clusters, fleets and edge networks</a:t>
            </a:r>
            <a:endParaRPr sz="1000">
              <a:solidFill>
                <a:srgbClr val="000000"/>
              </a:solidFill>
              <a:latin typeface="Proxima Nova"/>
              <a:ea typeface="Proxima Nova"/>
              <a:cs typeface="Proxima Nova"/>
              <a:sym typeface="Proxima Nova"/>
            </a:endParaRPr>
          </a:p>
        </p:txBody>
      </p:sp>
      <p:sp>
        <p:nvSpPr>
          <p:cNvPr id="584" name="Google Shape;584;p87"/>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85" name="Google Shape;585;p87"/>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86" name="Google Shape;586;p87"/>
          <p:cNvSpPr txBox="1"/>
          <p:nvPr/>
        </p:nvSpPr>
        <p:spPr>
          <a:xfrm>
            <a:off x="4561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Why?</a:t>
            </a:r>
            <a:endParaRPr b="1" sz="1000">
              <a:latin typeface="Proxima Nova"/>
              <a:ea typeface="Proxima Nova"/>
              <a:cs typeface="Proxima Nova"/>
              <a:sym typeface="Proxima Nova"/>
            </a:endParaRPr>
          </a:p>
        </p:txBody>
      </p:sp>
      <p:sp>
        <p:nvSpPr>
          <p:cNvPr id="587" name="Google Shape;587;p87"/>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88" name="Google Shape;588;p87"/>
          <p:cNvSpPr txBox="1"/>
          <p:nvPr/>
        </p:nvSpPr>
        <p:spPr>
          <a:xfrm>
            <a:off x="599475" y="1030468"/>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89" name="Google Shape;589;p87"/>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pic>
        <p:nvPicPr>
          <p:cNvPr id="590" name="Google Shape;590;p87"/>
          <p:cNvPicPr preferRelativeResize="0"/>
          <p:nvPr/>
        </p:nvPicPr>
        <p:blipFill>
          <a:blip r:embed="rId4">
            <a:alphaModFix/>
          </a:blip>
          <a:stretch>
            <a:fillRect/>
          </a:stretch>
        </p:blipFill>
        <p:spPr>
          <a:xfrm>
            <a:off x="880621" y="1884700"/>
            <a:ext cx="1143791" cy="400200"/>
          </a:xfrm>
          <a:prstGeom prst="rect">
            <a:avLst/>
          </a:prstGeom>
          <a:noFill/>
          <a:ln cap="flat" cmpd="sng" w="9525">
            <a:solidFill>
              <a:schemeClr val="dk2"/>
            </a:solidFill>
            <a:prstDash val="solid"/>
            <a:round/>
            <a:headEnd len="sm" w="sm" type="none"/>
            <a:tailEnd len="sm" w="sm" type="none"/>
          </a:ln>
        </p:spPr>
      </p:pic>
      <p:sp>
        <p:nvSpPr>
          <p:cNvPr id="591" name="Google Shape;591;p87"/>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92" name="Google Shape;592;p87"/>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93" name="Google Shape;593;p87"/>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94" name="Google Shape;594;p87"/>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5" name="Google Shape;595;p87"/>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6" name="Google Shape;596;p87"/>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What is a Container?	</a:t>
            </a:r>
            <a:endParaRPr/>
          </a:p>
        </p:txBody>
      </p:sp>
      <p:sp>
        <p:nvSpPr>
          <p:cNvPr id="241" name="Google Shape;241;p4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lightweight virtual server</a:t>
            </a:r>
            <a:endParaRPr/>
          </a:p>
          <a:p>
            <a:pPr indent="-285750" lvl="1" marL="742950" rtl="0" algn="l">
              <a:spcBef>
                <a:spcPts val="560"/>
              </a:spcBef>
              <a:spcAft>
                <a:spcPts val="0"/>
              </a:spcAft>
              <a:buClr>
                <a:schemeClr val="dk1"/>
              </a:buClr>
              <a:buSzPts val="2800"/>
              <a:buChar char="–"/>
            </a:pPr>
            <a:r>
              <a:rPr lang="en-US"/>
              <a:t>Running within an Operating System</a:t>
            </a:r>
            <a:endParaRPr/>
          </a:p>
          <a:p>
            <a:pPr indent="-285750" lvl="1" marL="742950" rtl="0" algn="l">
              <a:spcBef>
                <a:spcPts val="560"/>
              </a:spcBef>
              <a:spcAft>
                <a:spcPts val="0"/>
              </a:spcAft>
              <a:buClr>
                <a:schemeClr val="dk1"/>
              </a:buClr>
              <a:buSzPts val="2800"/>
              <a:buChar char="–"/>
            </a:pPr>
            <a:r>
              <a:rPr lang="en-US"/>
              <a:t>Providing various levels of isolation and control</a:t>
            </a:r>
            <a:endParaRPr/>
          </a:p>
          <a:p>
            <a:pPr indent="-285750" lvl="1" marL="742950" rtl="0" algn="l">
              <a:spcBef>
                <a:spcPts val="560"/>
              </a:spcBef>
              <a:spcAft>
                <a:spcPts val="0"/>
              </a:spcAft>
              <a:buClr>
                <a:schemeClr val="dk1"/>
              </a:buClr>
              <a:buSzPts val="2800"/>
              <a:buChar char="–"/>
            </a:pPr>
            <a:r>
              <a:rPr lang="en-US"/>
              <a:t>E.g. Disk isolation and control</a:t>
            </a:r>
            <a:endParaRPr/>
          </a:p>
          <a:p>
            <a:pPr indent="-285750" lvl="1" marL="742950" rtl="0" algn="l">
              <a:spcBef>
                <a:spcPts val="560"/>
              </a:spcBef>
              <a:spcAft>
                <a:spcPts val="0"/>
              </a:spcAft>
              <a:buClr>
                <a:schemeClr val="dk1"/>
              </a:buClr>
              <a:buSzPts val="2800"/>
              <a:buChar char="–"/>
            </a:pPr>
            <a:r>
              <a:rPr lang="en-US"/>
              <a:t>Network isolation</a:t>
            </a:r>
            <a:endParaRPr/>
          </a:p>
          <a:p>
            <a:pPr indent="-285750" lvl="1" marL="742950" rtl="0" algn="l">
              <a:spcBef>
                <a:spcPts val="560"/>
              </a:spcBef>
              <a:spcAft>
                <a:spcPts val="0"/>
              </a:spcAft>
              <a:buClr>
                <a:schemeClr val="dk1"/>
              </a:buClr>
              <a:buSzPts val="2800"/>
              <a:buChar char="–"/>
            </a:pPr>
            <a:r>
              <a:rPr lang="en-US"/>
              <a:t>CPU and memory controls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GitOps</a:t>
            </a:r>
            <a:endParaRPr/>
          </a:p>
        </p:txBody>
      </p:sp>
      <p:pic>
        <p:nvPicPr>
          <p:cNvPr id="602" name="Google Shape;602;p88"/>
          <p:cNvPicPr preferRelativeResize="0"/>
          <p:nvPr/>
        </p:nvPicPr>
        <p:blipFill>
          <a:blip r:embed="rId3">
            <a:alphaModFix/>
          </a:blip>
          <a:stretch>
            <a:fillRect/>
          </a:stretch>
        </p:blipFill>
        <p:spPr>
          <a:xfrm>
            <a:off x="152400" y="2103438"/>
            <a:ext cx="8839204" cy="2585294"/>
          </a:xfrm>
          <a:prstGeom prst="rect">
            <a:avLst/>
          </a:prstGeom>
          <a:noFill/>
          <a:ln>
            <a:noFill/>
          </a:ln>
        </p:spPr>
      </p:pic>
      <p:sp>
        <p:nvSpPr>
          <p:cNvPr id="603" name="Google Shape;603;p88"/>
          <p:cNvSpPr txBox="1"/>
          <p:nvPr/>
        </p:nvSpPr>
        <p:spPr>
          <a:xfrm>
            <a:off x="982525" y="5117000"/>
            <a:ext cx="484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4"/>
              </a:rPr>
              <a:t>https://www.gitops.tech/#what-is-gitops</a:t>
            </a:r>
            <a:r>
              <a:rPr lang="en-US" sz="1700"/>
              <a:t> </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610" name="Google Shape;610;p89"/>
          <p:cNvPicPr preferRelativeResize="0"/>
          <p:nvPr/>
        </p:nvPicPr>
        <p:blipFill>
          <a:blip r:embed="rId3">
            <a:alphaModFix/>
          </a:blip>
          <a:stretch>
            <a:fillRect/>
          </a:stretch>
        </p:blipFill>
        <p:spPr>
          <a:xfrm>
            <a:off x="0" y="260350"/>
            <a:ext cx="9144000" cy="5422900"/>
          </a:xfrm>
          <a:prstGeom prst="rect">
            <a:avLst/>
          </a:prstGeom>
          <a:noFill/>
          <a:ln>
            <a:noFill/>
          </a:ln>
        </p:spPr>
      </p:pic>
      <p:sp>
        <p:nvSpPr>
          <p:cNvPr id="611" name="Google Shape;611;p89"/>
          <p:cNvSpPr txBox="1"/>
          <p:nvPr/>
        </p:nvSpPr>
        <p:spPr>
          <a:xfrm>
            <a:off x="393625" y="5831575"/>
            <a:ext cx="55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https://github.com/gitops-working-group/gitops-working-group</a:t>
            </a:r>
            <a:r>
              <a:rPr lang="en-US"/>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Containers at Google</a:t>
            </a:r>
            <a:endParaRPr/>
          </a:p>
        </p:txBody>
      </p:sp>
      <p:sp>
        <p:nvSpPr>
          <p:cNvPr id="247" name="Google Shape;247;p4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Every GMail session is a container</a:t>
            </a:r>
            <a:endParaRPr/>
          </a:p>
          <a:p>
            <a:pPr indent="-285750" lvl="1" marL="742950" rtl="0" algn="l">
              <a:spcBef>
                <a:spcPts val="480"/>
              </a:spcBef>
              <a:spcAft>
                <a:spcPts val="0"/>
              </a:spcAft>
              <a:buClr>
                <a:schemeClr val="dk1"/>
              </a:buClr>
              <a:buSzPts val="2400"/>
              <a:buChar char="–"/>
            </a:pPr>
            <a:r>
              <a:rPr lang="en-US" sz="2400"/>
              <a:t>Try doing an export and then searching your email ☺</a:t>
            </a:r>
            <a:endParaRPr/>
          </a:p>
          <a:p>
            <a:pPr indent="-342900" lvl="0" marL="342900" rtl="0" algn="l">
              <a:spcBef>
                <a:spcPts val="560"/>
              </a:spcBef>
              <a:spcAft>
                <a:spcPts val="0"/>
              </a:spcAft>
              <a:buClr>
                <a:schemeClr val="dk1"/>
              </a:buClr>
              <a:buSzPts val="2800"/>
              <a:buChar char="•"/>
            </a:pPr>
            <a:r>
              <a:rPr lang="en-US" sz="2800"/>
              <a:t>“Everything runs in a container”</a:t>
            </a:r>
            <a:endParaRPr/>
          </a:p>
          <a:p>
            <a:pPr indent="-342900" lvl="0" marL="342900" rtl="0" algn="l">
              <a:spcBef>
                <a:spcPts val="560"/>
              </a:spcBef>
              <a:spcAft>
                <a:spcPts val="0"/>
              </a:spcAft>
              <a:buClr>
                <a:schemeClr val="dk1"/>
              </a:buClr>
              <a:buSzPts val="2800"/>
              <a:buChar char="•"/>
            </a:pPr>
            <a:r>
              <a:rPr b="1" lang="en-US" sz="2800"/>
              <a:t>2 billion</a:t>
            </a:r>
            <a:r>
              <a:rPr lang="en-US" sz="2800"/>
              <a:t> containers launched a week</a:t>
            </a:r>
            <a:endParaRPr/>
          </a:p>
          <a:p>
            <a:pPr indent="-342900" lvl="0" marL="342900" rtl="0" algn="l">
              <a:spcBef>
                <a:spcPts val="560"/>
              </a:spcBef>
              <a:spcAft>
                <a:spcPts val="0"/>
              </a:spcAft>
              <a:buClr>
                <a:schemeClr val="dk1"/>
              </a:buClr>
              <a:buSzPts val="2800"/>
              <a:buChar char="•"/>
            </a:pPr>
            <a:r>
              <a:rPr lang="en-US" sz="2800"/>
              <a:t>Borg</a:t>
            </a:r>
            <a:endParaRPr/>
          </a:p>
          <a:p>
            <a:pPr indent="-285750" lvl="1" marL="742950" rtl="0" algn="l">
              <a:spcBef>
                <a:spcPts val="480"/>
              </a:spcBef>
              <a:spcAft>
                <a:spcPts val="0"/>
              </a:spcAft>
              <a:buClr>
                <a:schemeClr val="dk1"/>
              </a:buClr>
              <a:buSzPts val="2400"/>
              <a:buChar char="–"/>
            </a:pPr>
            <a:r>
              <a:rPr b="1" lang="en-US" sz="2400"/>
              <a:t>Any</a:t>
            </a:r>
            <a:r>
              <a:rPr lang="en-US" sz="2400"/>
              <a:t> Google developer can instantiate their code in </a:t>
            </a:r>
            <a:r>
              <a:rPr b="1" lang="en-US" sz="2400"/>
              <a:t>10,000 instances </a:t>
            </a:r>
            <a:r>
              <a:rPr lang="en-US" sz="2400"/>
              <a:t>any time they want</a:t>
            </a:r>
            <a:endParaRPr/>
          </a:p>
          <a:p>
            <a:pPr indent="-285750" lvl="1" marL="742950" rtl="0" algn="l">
              <a:spcBef>
                <a:spcPts val="480"/>
              </a:spcBef>
              <a:spcAft>
                <a:spcPts val="0"/>
              </a:spcAft>
              <a:buClr>
                <a:schemeClr val="dk1"/>
              </a:buClr>
              <a:buSzPts val="2400"/>
              <a:buChar char="–"/>
            </a:pPr>
            <a:r>
              <a:rPr lang="en-US" sz="2400"/>
              <a:t>Takes about 5 minutes to start that many</a:t>
            </a:r>
            <a:endParaRPr/>
          </a:p>
          <a:p>
            <a:pPr indent="-285750" lvl="1" marL="742950" rtl="0" algn="l">
              <a:spcBef>
                <a:spcPts val="480"/>
              </a:spcBef>
              <a:spcAft>
                <a:spcPts val="0"/>
              </a:spcAft>
              <a:buClr>
                <a:schemeClr val="dk1"/>
              </a:buClr>
              <a:buSzPts val="2400"/>
              <a:buChar char="–"/>
            </a:pPr>
            <a:r>
              <a:rPr lang="en-US" sz="2400"/>
              <a:t>Never exactly 10,000 because of failures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Linux Containers (LXC)</a:t>
            </a:r>
            <a:endParaRPr/>
          </a:p>
        </p:txBody>
      </p:sp>
      <p:sp>
        <p:nvSpPr>
          <p:cNvPr id="253" name="Google Shape;253;p4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Virtualization inside the Linux Operating System</a:t>
            </a:r>
            <a:endParaRPr/>
          </a:p>
          <a:p>
            <a:pPr indent="-285750" lvl="1" marL="742950" rtl="0" algn="l">
              <a:spcBef>
                <a:spcPts val="560"/>
              </a:spcBef>
              <a:spcAft>
                <a:spcPts val="0"/>
              </a:spcAft>
              <a:buClr>
                <a:schemeClr val="dk1"/>
              </a:buClr>
              <a:buSzPts val="2800"/>
              <a:buChar char="–"/>
            </a:pPr>
            <a:r>
              <a:rPr lang="en-US"/>
              <a:t>Not the only Linux option, but the most popular</a:t>
            </a:r>
            <a:endParaRPr/>
          </a:p>
          <a:p>
            <a:pPr indent="-342900" lvl="0" marL="342900" rtl="0" algn="l">
              <a:spcBef>
                <a:spcPts val="640"/>
              </a:spcBef>
              <a:spcAft>
                <a:spcPts val="0"/>
              </a:spcAft>
              <a:buClr>
                <a:schemeClr val="dk1"/>
              </a:buClr>
              <a:buSzPts val="3200"/>
              <a:buChar char="•"/>
            </a:pPr>
            <a:r>
              <a:rPr lang="en-US"/>
              <a:t>Allows virtualization including CPU, memory, disk</a:t>
            </a:r>
            <a:endParaRPr/>
          </a:p>
          <a:p>
            <a:pPr indent="-342900" lvl="0" marL="342900" rtl="0" algn="l">
              <a:spcBef>
                <a:spcPts val="640"/>
              </a:spcBef>
              <a:spcAft>
                <a:spcPts val="0"/>
              </a:spcAft>
              <a:buClr>
                <a:schemeClr val="dk1"/>
              </a:buClr>
              <a:buSzPts val="3200"/>
              <a:buChar char="•"/>
            </a:pPr>
            <a:r>
              <a:rPr lang="en-US"/>
              <a:t>Simple and effective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cgroups</a:t>
            </a:r>
            <a:endParaRPr/>
          </a:p>
        </p:txBody>
      </p:sp>
      <p:sp>
        <p:nvSpPr>
          <p:cNvPr id="259" name="Google Shape;259;p4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80"/>
              <a:buChar char="•"/>
            </a:pPr>
            <a:r>
              <a:rPr lang="en-US" sz="2480"/>
              <a:t>Control of resources by process:</a:t>
            </a:r>
            <a:endParaRPr/>
          </a:p>
          <a:p>
            <a:pPr indent="-285750" lvl="1" marL="742950" rtl="0" algn="l">
              <a:lnSpc>
                <a:spcPct val="80000"/>
              </a:lnSpc>
              <a:spcBef>
                <a:spcPts val="434"/>
              </a:spcBef>
              <a:spcAft>
                <a:spcPts val="0"/>
              </a:spcAft>
              <a:buClr>
                <a:schemeClr val="dk1"/>
              </a:buClr>
              <a:buSzPts val="2170"/>
              <a:buChar char="–"/>
            </a:pPr>
            <a:r>
              <a:rPr lang="en-US" sz="2170"/>
              <a:t>blkio — this subsystem sets limits block devices such as physical drives </a:t>
            </a:r>
            <a:endParaRPr sz="2170"/>
          </a:p>
          <a:p>
            <a:pPr indent="-285750" lvl="1" marL="742950" rtl="0" algn="l">
              <a:lnSpc>
                <a:spcPct val="80000"/>
              </a:lnSpc>
              <a:spcBef>
                <a:spcPts val="434"/>
              </a:spcBef>
              <a:spcAft>
                <a:spcPts val="0"/>
              </a:spcAft>
              <a:buClr>
                <a:schemeClr val="dk1"/>
              </a:buClr>
              <a:buSzPts val="2170"/>
              <a:buChar char="–"/>
            </a:pPr>
            <a:r>
              <a:rPr lang="en-US" sz="2170"/>
              <a:t>cpu - access to the CPU.</a:t>
            </a:r>
            <a:endParaRPr/>
          </a:p>
          <a:p>
            <a:pPr indent="-285750" lvl="1" marL="742950" rtl="0" algn="l">
              <a:lnSpc>
                <a:spcPct val="80000"/>
              </a:lnSpc>
              <a:spcBef>
                <a:spcPts val="434"/>
              </a:spcBef>
              <a:spcAft>
                <a:spcPts val="0"/>
              </a:spcAft>
              <a:buClr>
                <a:schemeClr val="dk1"/>
              </a:buClr>
              <a:buSzPts val="2170"/>
              <a:buChar char="–"/>
            </a:pPr>
            <a:r>
              <a:rPr lang="en-US" sz="2170"/>
              <a:t>cpuacct — this reports on CPU usage</a:t>
            </a:r>
            <a:endParaRPr sz="2170"/>
          </a:p>
          <a:p>
            <a:pPr indent="-285750" lvl="1" marL="742950" rtl="0" algn="l">
              <a:lnSpc>
                <a:spcPct val="80000"/>
              </a:lnSpc>
              <a:spcBef>
                <a:spcPts val="434"/>
              </a:spcBef>
              <a:spcAft>
                <a:spcPts val="0"/>
              </a:spcAft>
              <a:buClr>
                <a:schemeClr val="dk1"/>
              </a:buClr>
              <a:buSzPts val="2170"/>
              <a:buChar char="–"/>
            </a:pPr>
            <a:r>
              <a:rPr lang="en-US" sz="2170"/>
              <a:t>cpuset — this controls usage by CPUs in a multicore</a:t>
            </a:r>
            <a:endParaRPr sz="2170"/>
          </a:p>
          <a:p>
            <a:pPr indent="-285750" lvl="1" marL="742950" rtl="0" algn="l">
              <a:lnSpc>
                <a:spcPct val="80000"/>
              </a:lnSpc>
              <a:spcBef>
                <a:spcPts val="434"/>
              </a:spcBef>
              <a:spcAft>
                <a:spcPts val="0"/>
              </a:spcAft>
              <a:buClr>
                <a:schemeClr val="dk1"/>
              </a:buClr>
              <a:buSzPts val="2170"/>
              <a:buChar char="–"/>
            </a:pPr>
            <a:r>
              <a:rPr lang="en-US" sz="2170"/>
              <a:t>devices — this denies or grants access to devices</a:t>
            </a:r>
            <a:endParaRPr sz="2170"/>
          </a:p>
          <a:p>
            <a:pPr indent="-285750" lvl="1" marL="742950" rtl="0" algn="l">
              <a:lnSpc>
                <a:spcPct val="80000"/>
              </a:lnSpc>
              <a:spcBef>
                <a:spcPts val="434"/>
              </a:spcBef>
              <a:spcAft>
                <a:spcPts val="0"/>
              </a:spcAft>
              <a:buClr>
                <a:schemeClr val="dk1"/>
              </a:buClr>
              <a:buSzPts val="2170"/>
              <a:buChar char="–"/>
            </a:pPr>
            <a:r>
              <a:rPr lang="en-US" sz="2170"/>
              <a:t>freezer — suspends and resumes tasks</a:t>
            </a:r>
            <a:endParaRPr sz="2170"/>
          </a:p>
          <a:p>
            <a:pPr indent="-285750" lvl="1" marL="742950" rtl="0" algn="l">
              <a:lnSpc>
                <a:spcPct val="80000"/>
              </a:lnSpc>
              <a:spcBef>
                <a:spcPts val="434"/>
              </a:spcBef>
              <a:spcAft>
                <a:spcPts val="0"/>
              </a:spcAft>
              <a:buClr>
                <a:schemeClr val="dk1"/>
              </a:buClr>
              <a:buSzPts val="2170"/>
              <a:buChar char="–"/>
            </a:pPr>
            <a:r>
              <a:rPr lang="en-US" sz="2170"/>
              <a:t>memory — controls and reports on memory usage</a:t>
            </a:r>
            <a:endParaRPr sz="2170"/>
          </a:p>
          <a:p>
            <a:pPr indent="-285750" lvl="1" marL="742950" rtl="0" algn="l">
              <a:lnSpc>
                <a:spcPct val="80000"/>
              </a:lnSpc>
              <a:spcBef>
                <a:spcPts val="434"/>
              </a:spcBef>
              <a:spcAft>
                <a:spcPts val="0"/>
              </a:spcAft>
              <a:buClr>
                <a:schemeClr val="dk1"/>
              </a:buClr>
              <a:buSzPts val="2170"/>
              <a:buChar char="–"/>
            </a:pPr>
            <a:r>
              <a:rPr lang="en-US" sz="2170"/>
              <a:t>net_cls — tags network packets with ids for control</a:t>
            </a:r>
            <a:endParaRPr sz="2170"/>
          </a:p>
          <a:p>
            <a:pPr indent="-285750" lvl="1" marL="742950" rtl="0" algn="l">
              <a:lnSpc>
                <a:spcPct val="80000"/>
              </a:lnSpc>
              <a:spcBef>
                <a:spcPts val="434"/>
              </a:spcBef>
              <a:spcAft>
                <a:spcPts val="0"/>
              </a:spcAft>
              <a:buClr>
                <a:schemeClr val="dk1"/>
              </a:buClr>
              <a:buSzPts val="2170"/>
              <a:buChar char="–"/>
            </a:pPr>
            <a:r>
              <a:rPr lang="en-US" sz="2170"/>
              <a:t>net_prio — priority of network traffic per interface.</a:t>
            </a:r>
            <a:endParaRPr/>
          </a:p>
          <a:p>
            <a:pPr indent="-285750" lvl="1" marL="742950" rtl="0" algn="l">
              <a:lnSpc>
                <a:spcPct val="80000"/>
              </a:lnSpc>
              <a:spcBef>
                <a:spcPts val="434"/>
              </a:spcBef>
              <a:spcAft>
                <a:spcPts val="0"/>
              </a:spcAft>
              <a:buClr>
                <a:schemeClr val="dk1"/>
              </a:buClr>
              <a:buSzPts val="2170"/>
              <a:buChar char="–"/>
            </a:pPr>
            <a:r>
              <a:rPr lang="en-US" sz="2170"/>
              <a:t>ns — the namespace subsystem.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libcontainer and the Open Container Foundation</a:t>
            </a:r>
            <a:endParaRPr sz="3959"/>
          </a:p>
        </p:txBody>
      </p:sp>
      <p:sp>
        <p:nvSpPr>
          <p:cNvPr id="265" name="Google Shape;265;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A standardised interface into the container layer</a:t>
            </a:r>
            <a:endParaRPr/>
          </a:p>
          <a:p>
            <a:pPr indent="-285750" lvl="1" marL="742950" rtl="0" algn="l">
              <a:spcBef>
                <a:spcPts val="480"/>
              </a:spcBef>
              <a:spcAft>
                <a:spcPts val="0"/>
              </a:spcAft>
              <a:buClr>
                <a:schemeClr val="dk1"/>
              </a:buClr>
              <a:buSzPts val="2400"/>
              <a:buChar char="–"/>
            </a:pPr>
            <a:r>
              <a:rPr lang="en-US" sz="2400"/>
              <a:t>Part of runC the open runtime from Docker</a:t>
            </a:r>
            <a:endParaRPr sz="2400"/>
          </a:p>
          <a:p>
            <a:pPr indent="-285750" lvl="1" marL="742950" rtl="0" algn="l">
              <a:spcBef>
                <a:spcPts val="480"/>
              </a:spcBef>
              <a:spcAft>
                <a:spcPts val="0"/>
              </a:spcAft>
              <a:buClr>
                <a:schemeClr val="dk1"/>
              </a:buClr>
              <a:buSzPts val="2400"/>
              <a:buChar char="–"/>
            </a:pPr>
            <a:r>
              <a:rPr lang="en-US" sz="2400"/>
              <a:t>A key basis of the Open Container Foundation</a:t>
            </a:r>
            <a:endParaRPr sz="2400"/>
          </a:p>
        </p:txBody>
      </p:sp>
      <p:pic>
        <p:nvPicPr>
          <p:cNvPr id="266" name="Google Shape;266;p47"/>
          <p:cNvPicPr preferRelativeResize="0"/>
          <p:nvPr/>
        </p:nvPicPr>
        <p:blipFill rotWithShape="1">
          <a:blip r:embed="rId3">
            <a:alphaModFix/>
          </a:blip>
          <a:srcRect b="0" l="0" r="0" t="0"/>
          <a:stretch/>
        </p:blipFill>
        <p:spPr>
          <a:xfrm>
            <a:off x="1003300" y="3753970"/>
            <a:ext cx="7137400" cy="214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